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3"/>
  </p:notesMasterIdLst>
  <p:handoutMasterIdLst>
    <p:handoutMasterId r:id="rId24"/>
  </p:handoutMasterIdLst>
  <p:sldIdLst>
    <p:sldId id="256" r:id="rId2"/>
    <p:sldId id="260" r:id="rId3"/>
    <p:sldId id="261" r:id="rId4"/>
    <p:sldId id="262" r:id="rId5"/>
    <p:sldId id="263" r:id="rId6"/>
    <p:sldId id="264" r:id="rId7"/>
    <p:sldId id="270" r:id="rId8"/>
    <p:sldId id="271" r:id="rId9"/>
    <p:sldId id="272" r:id="rId10"/>
    <p:sldId id="265" r:id="rId11"/>
    <p:sldId id="266" r:id="rId12"/>
    <p:sldId id="273" r:id="rId13"/>
    <p:sldId id="281" r:id="rId14"/>
    <p:sldId id="259" r:id="rId15"/>
    <p:sldId id="274" r:id="rId16"/>
    <p:sldId id="275" r:id="rId17"/>
    <p:sldId id="278" r:id="rId18"/>
    <p:sldId id="268" r:id="rId19"/>
    <p:sldId id="279" r:id="rId20"/>
    <p:sldId id="276" r:id="rId21"/>
    <p:sldId id="280" r:id="rId22"/>
  </p:sldIdLst>
  <p:sldSz cx="9144000" cy="6858000" type="screen4x3"/>
  <p:notesSz cx="6858000" cy="9144000"/>
  <p:defaultText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96" d="100"/>
          <a:sy n="96" d="100"/>
        </p:scale>
        <p:origin x="324"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AC03762-766F-F24D-9010-85939CBC4EFE}" type="datetimeFigureOut">
              <a:rPr lang="es-ES" smtClean="0"/>
              <a:t>21/05/2021</a:t>
            </a:fld>
            <a:endParaRPr lang="es-ES"/>
          </a:p>
        </p:txBody>
      </p:sp>
      <p:sp>
        <p:nvSpPr>
          <p:cNvPr id="4" name="Marcador de pie de página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5" name="Marcador de número de diapositiva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5D9484B-9074-2442-A15C-9A9340DCD7BC}" type="slidenum">
              <a:rPr lang="es-ES" smtClean="0"/>
              <a:t>‹Nº›</a:t>
            </a:fld>
            <a:endParaRPr lang="es-ES"/>
          </a:p>
        </p:txBody>
      </p:sp>
    </p:spTree>
    <p:extLst>
      <p:ext uri="{BB962C8B-B14F-4D97-AF65-F5344CB8AC3E}">
        <p14:creationId xmlns:p14="http://schemas.microsoft.com/office/powerpoint/2010/main" val="46431141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28F5BF2-244C-0745-84C7-D785558D137C}" type="datetimeFigureOut">
              <a:rPr lang="es-ES" smtClean="0"/>
              <a:t>21/05/2021</a:t>
            </a:fld>
            <a:endParaRPr lang="es-ES"/>
          </a:p>
        </p:txBody>
      </p:sp>
      <p:sp>
        <p:nvSpPr>
          <p:cNvPr id="4" name="Marcador de imagen d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ES"/>
          </a:p>
        </p:txBody>
      </p:sp>
      <p:sp>
        <p:nvSpPr>
          <p:cNvPr id="5" name="Marcador de nota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Haga clic para modificar el estilo de texto del patrón</a:t>
            </a:r>
          </a:p>
          <a:p>
            <a:pPr lvl="1"/>
            <a:r>
              <a:rPr lang="en-US"/>
              <a:t>Segundo nivel</a:t>
            </a:r>
          </a:p>
          <a:p>
            <a:pPr lvl="2"/>
            <a:r>
              <a:rPr lang="en-US"/>
              <a:t>Tercer nivel</a:t>
            </a:r>
          </a:p>
          <a:p>
            <a:pPr lvl="3"/>
            <a:r>
              <a:rPr lang="en-US"/>
              <a:t>Cuarto nivel</a:t>
            </a:r>
          </a:p>
          <a:p>
            <a:pPr lvl="4"/>
            <a:r>
              <a:rPr lang="en-US"/>
              <a:t>Quinto nivel</a:t>
            </a:r>
            <a:endParaRPr lang="es-ES"/>
          </a:p>
        </p:txBody>
      </p:sp>
      <p:sp>
        <p:nvSpPr>
          <p:cNvPr id="6" name="Marcador de pie de pá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7" name="Marcador de número de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6E9E24A-7602-8F41-ACB5-5C59901C9E32}" type="slidenum">
              <a:rPr lang="es-ES" smtClean="0"/>
              <a:t>‹Nº›</a:t>
            </a:fld>
            <a:endParaRPr lang="es-ES"/>
          </a:p>
        </p:txBody>
      </p:sp>
    </p:spTree>
    <p:extLst>
      <p:ext uri="{BB962C8B-B14F-4D97-AF65-F5344CB8AC3E}">
        <p14:creationId xmlns:p14="http://schemas.microsoft.com/office/powerpoint/2010/main" val="1566818462"/>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en-US"/>
              <a:t>Clic para editar título</a:t>
            </a:r>
            <a:endParaRPr lang="es-ES"/>
          </a:p>
        </p:txBody>
      </p:sp>
      <p:sp>
        <p:nvSpPr>
          <p:cNvPr id="3" name="Subtítu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Haga clic para modificar el estilo de subtítulo del patrón</a:t>
            </a:r>
            <a:endParaRPr lang="es-ES"/>
          </a:p>
        </p:txBody>
      </p:sp>
      <p:sp>
        <p:nvSpPr>
          <p:cNvPr id="4" name="Marcador de fecha 3"/>
          <p:cNvSpPr>
            <a:spLocks noGrp="1"/>
          </p:cNvSpPr>
          <p:nvPr>
            <p:ph type="dt" sz="half" idx="10"/>
          </p:nvPr>
        </p:nvSpPr>
        <p:spPr/>
        <p:txBody>
          <a:bodyPr/>
          <a:lstStyle/>
          <a:p>
            <a:fld id="{92AD8407-E994-8B47-84F3-7C858769D5B8}" type="datetime1">
              <a:rPr lang="es-AR" smtClean="0"/>
              <a:t>21/5/2021</a:t>
            </a:fld>
            <a:endParaRPr lang="es-ES"/>
          </a:p>
        </p:txBody>
      </p:sp>
      <p:sp>
        <p:nvSpPr>
          <p:cNvPr id="5" name="Marcador de pie de página 4"/>
          <p:cNvSpPr>
            <a:spLocks noGrp="1"/>
          </p:cNvSpPr>
          <p:nvPr>
            <p:ph type="ftr" sz="quarter" idx="11"/>
          </p:nvPr>
        </p:nvSpPr>
        <p:spPr/>
        <p:txBody>
          <a:bodyPr/>
          <a:lstStyle/>
          <a:p>
            <a:r>
              <a:rPr lang="es-ES"/>
              <a:t>Dr.Ruben Morcecian </a:t>
            </a:r>
          </a:p>
        </p:txBody>
      </p:sp>
      <p:sp>
        <p:nvSpPr>
          <p:cNvPr id="6" name="Marcador de número de diapositiva 5"/>
          <p:cNvSpPr>
            <a:spLocks noGrp="1"/>
          </p:cNvSpPr>
          <p:nvPr>
            <p:ph type="sldNum" sz="quarter" idx="12"/>
          </p:nvPr>
        </p:nvSpPr>
        <p:spPr/>
        <p:txBody>
          <a:bodyPr/>
          <a:lstStyle/>
          <a:p>
            <a:fld id="{708F1443-3B5C-2E4C-A5F1-2A8EB60C1CD2}" type="slidenum">
              <a:rPr lang="es-ES" smtClean="0"/>
              <a:t>‹Nº›</a:t>
            </a:fld>
            <a:endParaRPr lang="es-ES"/>
          </a:p>
        </p:txBody>
      </p:sp>
    </p:spTree>
    <p:extLst>
      <p:ext uri="{BB962C8B-B14F-4D97-AF65-F5344CB8AC3E}">
        <p14:creationId xmlns:p14="http://schemas.microsoft.com/office/powerpoint/2010/main" val="32615404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a:t>Clic para editar título</a:t>
            </a:r>
            <a:endParaRPr lang="es-ES"/>
          </a:p>
        </p:txBody>
      </p:sp>
      <p:sp>
        <p:nvSpPr>
          <p:cNvPr id="3" name="Marcador de texto vertical 2"/>
          <p:cNvSpPr>
            <a:spLocks noGrp="1"/>
          </p:cNvSpPr>
          <p:nvPr>
            <p:ph type="body" orient="vert" idx="1"/>
          </p:nvPr>
        </p:nvSpPr>
        <p:spPr/>
        <p:txBody>
          <a:bodyPr vert="eaVert"/>
          <a:lstStyle/>
          <a:p>
            <a:pPr lvl="0"/>
            <a:r>
              <a:rPr lang="en-US"/>
              <a:t>Haga clic para modificar el estilo de texto del patrón</a:t>
            </a:r>
          </a:p>
          <a:p>
            <a:pPr lvl="1"/>
            <a:r>
              <a:rPr lang="en-US"/>
              <a:t>Segundo nivel</a:t>
            </a:r>
          </a:p>
          <a:p>
            <a:pPr lvl="2"/>
            <a:r>
              <a:rPr lang="en-US"/>
              <a:t>Tercer nivel</a:t>
            </a:r>
          </a:p>
          <a:p>
            <a:pPr lvl="3"/>
            <a:r>
              <a:rPr lang="en-US"/>
              <a:t>Cuarto nivel</a:t>
            </a:r>
          </a:p>
          <a:p>
            <a:pPr lvl="4"/>
            <a:r>
              <a:rPr lang="en-US"/>
              <a:t>Quinto nivel</a:t>
            </a:r>
            <a:endParaRPr lang="es-ES"/>
          </a:p>
        </p:txBody>
      </p:sp>
      <p:sp>
        <p:nvSpPr>
          <p:cNvPr id="4" name="Marcador de fecha 3"/>
          <p:cNvSpPr>
            <a:spLocks noGrp="1"/>
          </p:cNvSpPr>
          <p:nvPr>
            <p:ph type="dt" sz="half" idx="10"/>
          </p:nvPr>
        </p:nvSpPr>
        <p:spPr/>
        <p:txBody>
          <a:bodyPr/>
          <a:lstStyle/>
          <a:p>
            <a:fld id="{CB9AC54B-9B82-DF4C-BC0E-2C09379E9DF2}" type="datetime1">
              <a:rPr lang="es-AR" smtClean="0"/>
              <a:t>21/5/2021</a:t>
            </a:fld>
            <a:endParaRPr lang="es-ES"/>
          </a:p>
        </p:txBody>
      </p:sp>
      <p:sp>
        <p:nvSpPr>
          <p:cNvPr id="5" name="Marcador de pie de página 4"/>
          <p:cNvSpPr>
            <a:spLocks noGrp="1"/>
          </p:cNvSpPr>
          <p:nvPr>
            <p:ph type="ftr" sz="quarter" idx="11"/>
          </p:nvPr>
        </p:nvSpPr>
        <p:spPr/>
        <p:txBody>
          <a:bodyPr/>
          <a:lstStyle/>
          <a:p>
            <a:r>
              <a:rPr lang="es-ES"/>
              <a:t>Dr.Ruben Morcecian </a:t>
            </a:r>
          </a:p>
        </p:txBody>
      </p:sp>
      <p:sp>
        <p:nvSpPr>
          <p:cNvPr id="6" name="Marcador de número de diapositiva 5"/>
          <p:cNvSpPr>
            <a:spLocks noGrp="1"/>
          </p:cNvSpPr>
          <p:nvPr>
            <p:ph type="sldNum" sz="quarter" idx="12"/>
          </p:nvPr>
        </p:nvSpPr>
        <p:spPr/>
        <p:txBody>
          <a:bodyPr/>
          <a:lstStyle/>
          <a:p>
            <a:fld id="{708F1443-3B5C-2E4C-A5F1-2A8EB60C1CD2}" type="slidenum">
              <a:rPr lang="es-ES" smtClean="0"/>
              <a:t>‹Nº›</a:t>
            </a:fld>
            <a:endParaRPr lang="es-ES"/>
          </a:p>
        </p:txBody>
      </p:sp>
    </p:spTree>
    <p:extLst>
      <p:ext uri="{BB962C8B-B14F-4D97-AF65-F5344CB8AC3E}">
        <p14:creationId xmlns:p14="http://schemas.microsoft.com/office/powerpoint/2010/main" val="14225098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851525"/>
          </a:xfrm>
        </p:spPr>
        <p:txBody>
          <a:bodyPr vert="eaVert"/>
          <a:lstStyle/>
          <a:p>
            <a:r>
              <a:rPr lang="en-US"/>
              <a:t>Clic para editar título</a:t>
            </a:r>
            <a:endParaRPr lang="es-ES"/>
          </a:p>
        </p:txBody>
      </p:sp>
      <p:sp>
        <p:nvSpPr>
          <p:cNvPr id="3" name="Marcador de texto vertical 2"/>
          <p:cNvSpPr>
            <a:spLocks noGrp="1"/>
          </p:cNvSpPr>
          <p:nvPr>
            <p:ph type="body" orient="vert" idx="1"/>
          </p:nvPr>
        </p:nvSpPr>
        <p:spPr>
          <a:xfrm>
            <a:off x="457200" y="274638"/>
            <a:ext cx="6019800" cy="5851525"/>
          </a:xfrm>
        </p:spPr>
        <p:txBody>
          <a:bodyPr vert="eaVert"/>
          <a:lstStyle/>
          <a:p>
            <a:pPr lvl="0"/>
            <a:r>
              <a:rPr lang="en-US"/>
              <a:t>Haga clic para modificar el estilo de texto del patrón</a:t>
            </a:r>
          </a:p>
          <a:p>
            <a:pPr lvl="1"/>
            <a:r>
              <a:rPr lang="en-US"/>
              <a:t>Segundo nivel</a:t>
            </a:r>
          </a:p>
          <a:p>
            <a:pPr lvl="2"/>
            <a:r>
              <a:rPr lang="en-US"/>
              <a:t>Tercer nivel</a:t>
            </a:r>
          </a:p>
          <a:p>
            <a:pPr lvl="3"/>
            <a:r>
              <a:rPr lang="en-US"/>
              <a:t>Cuarto nivel</a:t>
            </a:r>
          </a:p>
          <a:p>
            <a:pPr lvl="4"/>
            <a:r>
              <a:rPr lang="en-US"/>
              <a:t>Quinto nivel</a:t>
            </a:r>
            <a:endParaRPr lang="es-ES"/>
          </a:p>
        </p:txBody>
      </p:sp>
      <p:sp>
        <p:nvSpPr>
          <p:cNvPr id="4" name="Marcador de fecha 3"/>
          <p:cNvSpPr>
            <a:spLocks noGrp="1"/>
          </p:cNvSpPr>
          <p:nvPr>
            <p:ph type="dt" sz="half" idx="10"/>
          </p:nvPr>
        </p:nvSpPr>
        <p:spPr/>
        <p:txBody>
          <a:bodyPr/>
          <a:lstStyle/>
          <a:p>
            <a:fld id="{94BB143A-3E4D-DC4C-9C46-47E5FFF909F9}" type="datetime1">
              <a:rPr lang="es-AR" smtClean="0"/>
              <a:t>21/5/2021</a:t>
            </a:fld>
            <a:endParaRPr lang="es-ES"/>
          </a:p>
        </p:txBody>
      </p:sp>
      <p:sp>
        <p:nvSpPr>
          <p:cNvPr id="5" name="Marcador de pie de página 4"/>
          <p:cNvSpPr>
            <a:spLocks noGrp="1"/>
          </p:cNvSpPr>
          <p:nvPr>
            <p:ph type="ftr" sz="quarter" idx="11"/>
          </p:nvPr>
        </p:nvSpPr>
        <p:spPr/>
        <p:txBody>
          <a:bodyPr/>
          <a:lstStyle/>
          <a:p>
            <a:r>
              <a:rPr lang="es-ES"/>
              <a:t>Dr.Ruben Morcecian </a:t>
            </a:r>
          </a:p>
        </p:txBody>
      </p:sp>
      <p:sp>
        <p:nvSpPr>
          <p:cNvPr id="6" name="Marcador de número de diapositiva 5"/>
          <p:cNvSpPr>
            <a:spLocks noGrp="1"/>
          </p:cNvSpPr>
          <p:nvPr>
            <p:ph type="sldNum" sz="quarter" idx="12"/>
          </p:nvPr>
        </p:nvSpPr>
        <p:spPr/>
        <p:txBody>
          <a:bodyPr/>
          <a:lstStyle/>
          <a:p>
            <a:fld id="{708F1443-3B5C-2E4C-A5F1-2A8EB60C1CD2}" type="slidenum">
              <a:rPr lang="es-ES" smtClean="0"/>
              <a:t>‹Nº›</a:t>
            </a:fld>
            <a:endParaRPr lang="es-ES"/>
          </a:p>
        </p:txBody>
      </p:sp>
    </p:spTree>
    <p:extLst>
      <p:ext uri="{BB962C8B-B14F-4D97-AF65-F5344CB8AC3E}">
        <p14:creationId xmlns:p14="http://schemas.microsoft.com/office/powerpoint/2010/main" val="20017025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a:t>Clic para editar título</a:t>
            </a:r>
            <a:endParaRPr lang="es-ES"/>
          </a:p>
        </p:txBody>
      </p:sp>
      <p:sp>
        <p:nvSpPr>
          <p:cNvPr id="3" name="Marcador de contenido 2"/>
          <p:cNvSpPr>
            <a:spLocks noGrp="1"/>
          </p:cNvSpPr>
          <p:nvPr>
            <p:ph idx="1"/>
          </p:nvPr>
        </p:nvSpPr>
        <p:spPr/>
        <p:txBody>
          <a:bodyPr/>
          <a:lstStyle/>
          <a:p>
            <a:pPr lvl="0"/>
            <a:r>
              <a:rPr lang="en-US"/>
              <a:t>Haga clic para modificar el estilo de texto del patrón</a:t>
            </a:r>
          </a:p>
          <a:p>
            <a:pPr lvl="1"/>
            <a:r>
              <a:rPr lang="en-US"/>
              <a:t>Segundo nivel</a:t>
            </a:r>
          </a:p>
          <a:p>
            <a:pPr lvl="2"/>
            <a:r>
              <a:rPr lang="en-US"/>
              <a:t>Tercer nivel</a:t>
            </a:r>
          </a:p>
          <a:p>
            <a:pPr lvl="3"/>
            <a:r>
              <a:rPr lang="en-US"/>
              <a:t>Cuarto nivel</a:t>
            </a:r>
          </a:p>
          <a:p>
            <a:pPr lvl="4"/>
            <a:r>
              <a:rPr lang="en-US"/>
              <a:t>Quinto nivel</a:t>
            </a:r>
            <a:endParaRPr lang="es-ES"/>
          </a:p>
        </p:txBody>
      </p:sp>
      <p:sp>
        <p:nvSpPr>
          <p:cNvPr id="4" name="Marcador de fecha 3"/>
          <p:cNvSpPr>
            <a:spLocks noGrp="1"/>
          </p:cNvSpPr>
          <p:nvPr>
            <p:ph type="dt" sz="half" idx="10"/>
          </p:nvPr>
        </p:nvSpPr>
        <p:spPr/>
        <p:txBody>
          <a:bodyPr/>
          <a:lstStyle/>
          <a:p>
            <a:fld id="{1F06C998-C69F-F04C-9690-BEEF953DDAE5}" type="datetime1">
              <a:rPr lang="es-AR" smtClean="0"/>
              <a:t>21/5/2021</a:t>
            </a:fld>
            <a:endParaRPr lang="es-ES"/>
          </a:p>
        </p:txBody>
      </p:sp>
      <p:sp>
        <p:nvSpPr>
          <p:cNvPr id="5" name="Marcador de pie de página 4"/>
          <p:cNvSpPr>
            <a:spLocks noGrp="1"/>
          </p:cNvSpPr>
          <p:nvPr>
            <p:ph type="ftr" sz="quarter" idx="11"/>
          </p:nvPr>
        </p:nvSpPr>
        <p:spPr/>
        <p:txBody>
          <a:bodyPr/>
          <a:lstStyle/>
          <a:p>
            <a:r>
              <a:rPr lang="es-ES"/>
              <a:t>Dr.Ruben Morcecian </a:t>
            </a:r>
          </a:p>
        </p:txBody>
      </p:sp>
      <p:sp>
        <p:nvSpPr>
          <p:cNvPr id="6" name="Marcador de número de diapositiva 5"/>
          <p:cNvSpPr>
            <a:spLocks noGrp="1"/>
          </p:cNvSpPr>
          <p:nvPr>
            <p:ph type="sldNum" sz="quarter" idx="12"/>
          </p:nvPr>
        </p:nvSpPr>
        <p:spPr/>
        <p:txBody>
          <a:bodyPr/>
          <a:lstStyle/>
          <a:p>
            <a:fld id="{708F1443-3B5C-2E4C-A5F1-2A8EB60C1CD2}" type="slidenum">
              <a:rPr lang="es-ES" smtClean="0"/>
              <a:t>‹Nº›</a:t>
            </a:fld>
            <a:endParaRPr lang="es-ES"/>
          </a:p>
        </p:txBody>
      </p:sp>
    </p:spTree>
    <p:extLst>
      <p:ext uri="{BB962C8B-B14F-4D97-AF65-F5344CB8AC3E}">
        <p14:creationId xmlns:p14="http://schemas.microsoft.com/office/powerpoint/2010/main" val="28790418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en-US"/>
              <a:t>Clic para editar título</a:t>
            </a:r>
            <a:endParaRPr lang="es-ES"/>
          </a:p>
        </p:txBody>
      </p:sp>
      <p:sp>
        <p:nvSpPr>
          <p:cNvPr id="3" name="Marcador de tex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Haga clic para modificar el estilo de texto del patrón</a:t>
            </a:r>
          </a:p>
        </p:txBody>
      </p:sp>
      <p:sp>
        <p:nvSpPr>
          <p:cNvPr id="4" name="Marcador de fecha 3"/>
          <p:cNvSpPr>
            <a:spLocks noGrp="1"/>
          </p:cNvSpPr>
          <p:nvPr>
            <p:ph type="dt" sz="half" idx="10"/>
          </p:nvPr>
        </p:nvSpPr>
        <p:spPr/>
        <p:txBody>
          <a:bodyPr/>
          <a:lstStyle/>
          <a:p>
            <a:fld id="{9413978C-7E25-1D43-B547-6CD3C11EA2E4}" type="datetime1">
              <a:rPr lang="es-AR" smtClean="0"/>
              <a:t>21/5/2021</a:t>
            </a:fld>
            <a:endParaRPr lang="es-ES"/>
          </a:p>
        </p:txBody>
      </p:sp>
      <p:sp>
        <p:nvSpPr>
          <p:cNvPr id="5" name="Marcador de pie de página 4"/>
          <p:cNvSpPr>
            <a:spLocks noGrp="1"/>
          </p:cNvSpPr>
          <p:nvPr>
            <p:ph type="ftr" sz="quarter" idx="11"/>
          </p:nvPr>
        </p:nvSpPr>
        <p:spPr/>
        <p:txBody>
          <a:bodyPr/>
          <a:lstStyle/>
          <a:p>
            <a:r>
              <a:rPr lang="es-ES"/>
              <a:t>Dr.Ruben Morcecian </a:t>
            </a:r>
          </a:p>
        </p:txBody>
      </p:sp>
      <p:sp>
        <p:nvSpPr>
          <p:cNvPr id="6" name="Marcador de número de diapositiva 5"/>
          <p:cNvSpPr>
            <a:spLocks noGrp="1"/>
          </p:cNvSpPr>
          <p:nvPr>
            <p:ph type="sldNum" sz="quarter" idx="12"/>
          </p:nvPr>
        </p:nvSpPr>
        <p:spPr/>
        <p:txBody>
          <a:bodyPr/>
          <a:lstStyle/>
          <a:p>
            <a:fld id="{708F1443-3B5C-2E4C-A5F1-2A8EB60C1CD2}" type="slidenum">
              <a:rPr lang="es-ES" smtClean="0"/>
              <a:t>‹Nº›</a:t>
            </a:fld>
            <a:endParaRPr lang="es-ES"/>
          </a:p>
        </p:txBody>
      </p:sp>
    </p:spTree>
    <p:extLst>
      <p:ext uri="{BB962C8B-B14F-4D97-AF65-F5344CB8AC3E}">
        <p14:creationId xmlns:p14="http://schemas.microsoft.com/office/powerpoint/2010/main" val="40693795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a:t>Clic para editar título</a:t>
            </a:r>
            <a:endParaRPr lang="es-ES"/>
          </a:p>
        </p:txBody>
      </p:sp>
      <p:sp>
        <p:nvSpPr>
          <p:cNvPr id="3" name="Marcador de contenid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Haga clic para modificar el estilo de texto del patrón</a:t>
            </a:r>
          </a:p>
          <a:p>
            <a:pPr lvl="1"/>
            <a:r>
              <a:rPr lang="en-US"/>
              <a:t>Segundo nivel</a:t>
            </a:r>
          </a:p>
          <a:p>
            <a:pPr lvl="2"/>
            <a:r>
              <a:rPr lang="en-US"/>
              <a:t>Tercer nivel</a:t>
            </a:r>
          </a:p>
          <a:p>
            <a:pPr lvl="3"/>
            <a:r>
              <a:rPr lang="en-US"/>
              <a:t>Cuarto nivel</a:t>
            </a:r>
          </a:p>
          <a:p>
            <a:pPr lvl="4"/>
            <a:r>
              <a:rPr lang="en-US"/>
              <a:t>Quinto nivel</a:t>
            </a:r>
            <a:endParaRPr lang="es-ES"/>
          </a:p>
        </p:txBody>
      </p:sp>
      <p:sp>
        <p:nvSpPr>
          <p:cNvPr id="4" name="Marcador de contenid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Haga clic para modificar el estilo de texto del patrón</a:t>
            </a:r>
          </a:p>
          <a:p>
            <a:pPr lvl="1"/>
            <a:r>
              <a:rPr lang="en-US"/>
              <a:t>Segundo nivel</a:t>
            </a:r>
          </a:p>
          <a:p>
            <a:pPr lvl="2"/>
            <a:r>
              <a:rPr lang="en-US"/>
              <a:t>Tercer nivel</a:t>
            </a:r>
          </a:p>
          <a:p>
            <a:pPr lvl="3"/>
            <a:r>
              <a:rPr lang="en-US"/>
              <a:t>Cuarto nivel</a:t>
            </a:r>
          </a:p>
          <a:p>
            <a:pPr lvl="4"/>
            <a:r>
              <a:rPr lang="en-US"/>
              <a:t>Quinto nivel</a:t>
            </a:r>
            <a:endParaRPr lang="es-ES"/>
          </a:p>
        </p:txBody>
      </p:sp>
      <p:sp>
        <p:nvSpPr>
          <p:cNvPr id="5" name="Marcador de fecha 4"/>
          <p:cNvSpPr>
            <a:spLocks noGrp="1"/>
          </p:cNvSpPr>
          <p:nvPr>
            <p:ph type="dt" sz="half" idx="10"/>
          </p:nvPr>
        </p:nvSpPr>
        <p:spPr/>
        <p:txBody>
          <a:bodyPr/>
          <a:lstStyle/>
          <a:p>
            <a:fld id="{F4494BB8-963C-EB44-905E-784E0DD3ACA1}" type="datetime1">
              <a:rPr lang="es-AR" smtClean="0"/>
              <a:t>21/5/2021</a:t>
            </a:fld>
            <a:endParaRPr lang="es-ES"/>
          </a:p>
        </p:txBody>
      </p:sp>
      <p:sp>
        <p:nvSpPr>
          <p:cNvPr id="6" name="Marcador de pie de página 5"/>
          <p:cNvSpPr>
            <a:spLocks noGrp="1"/>
          </p:cNvSpPr>
          <p:nvPr>
            <p:ph type="ftr" sz="quarter" idx="11"/>
          </p:nvPr>
        </p:nvSpPr>
        <p:spPr/>
        <p:txBody>
          <a:bodyPr/>
          <a:lstStyle/>
          <a:p>
            <a:r>
              <a:rPr lang="es-ES"/>
              <a:t>Dr.Ruben Morcecian </a:t>
            </a:r>
          </a:p>
        </p:txBody>
      </p:sp>
      <p:sp>
        <p:nvSpPr>
          <p:cNvPr id="7" name="Marcador de número de diapositiva 6"/>
          <p:cNvSpPr>
            <a:spLocks noGrp="1"/>
          </p:cNvSpPr>
          <p:nvPr>
            <p:ph type="sldNum" sz="quarter" idx="12"/>
          </p:nvPr>
        </p:nvSpPr>
        <p:spPr/>
        <p:txBody>
          <a:bodyPr/>
          <a:lstStyle/>
          <a:p>
            <a:fld id="{708F1443-3B5C-2E4C-A5F1-2A8EB60C1CD2}" type="slidenum">
              <a:rPr lang="es-ES" smtClean="0"/>
              <a:t>‹Nº›</a:t>
            </a:fld>
            <a:endParaRPr lang="es-ES"/>
          </a:p>
        </p:txBody>
      </p:sp>
    </p:spTree>
    <p:extLst>
      <p:ext uri="{BB962C8B-B14F-4D97-AF65-F5344CB8AC3E}">
        <p14:creationId xmlns:p14="http://schemas.microsoft.com/office/powerpoint/2010/main" val="10679124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en-US"/>
              <a:t>Clic para editar título</a:t>
            </a:r>
            <a:endParaRPr lang="es-ES"/>
          </a:p>
        </p:txBody>
      </p:sp>
      <p:sp>
        <p:nvSpPr>
          <p:cNvPr id="3" name="Marcador de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Haga clic para modificar el estilo de texto del patrón</a:t>
            </a:r>
          </a:p>
        </p:txBody>
      </p:sp>
      <p:sp>
        <p:nvSpPr>
          <p:cNvPr id="4" name="Marcador de conteni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Haga clic para modificar el estilo de texto del patrón</a:t>
            </a:r>
          </a:p>
          <a:p>
            <a:pPr lvl="1"/>
            <a:r>
              <a:rPr lang="en-US"/>
              <a:t>Segundo nivel</a:t>
            </a:r>
          </a:p>
          <a:p>
            <a:pPr lvl="2"/>
            <a:r>
              <a:rPr lang="en-US"/>
              <a:t>Tercer nivel</a:t>
            </a:r>
          </a:p>
          <a:p>
            <a:pPr lvl="3"/>
            <a:r>
              <a:rPr lang="en-US"/>
              <a:t>Cuarto nivel</a:t>
            </a:r>
          </a:p>
          <a:p>
            <a:pPr lvl="4"/>
            <a:r>
              <a:rPr lang="en-US"/>
              <a:t>Quinto nivel</a:t>
            </a:r>
            <a:endParaRPr lang="es-ES"/>
          </a:p>
        </p:txBody>
      </p:sp>
      <p:sp>
        <p:nvSpPr>
          <p:cNvPr id="5" name="Marcador de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Haga clic para modificar el estilo de texto del patrón</a:t>
            </a:r>
          </a:p>
        </p:txBody>
      </p:sp>
      <p:sp>
        <p:nvSpPr>
          <p:cNvPr id="6" name="Marcador de conteni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Haga clic para modificar el estilo de texto del patrón</a:t>
            </a:r>
          </a:p>
          <a:p>
            <a:pPr lvl="1"/>
            <a:r>
              <a:rPr lang="en-US"/>
              <a:t>Segundo nivel</a:t>
            </a:r>
          </a:p>
          <a:p>
            <a:pPr lvl="2"/>
            <a:r>
              <a:rPr lang="en-US"/>
              <a:t>Tercer nivel</a:t>
            </a:r>
          </a:p>
          <a:p>
            <a:pPr lvl="3"/>
            <a:r>
              <a:rPr lang="en-US"/>
              <a:t>Cuarto nivel</a:t>
            </a:r>
          </a:p>
          <a:p>
            <a:pPr lvl="4"/>
            <a:r>
              <a:rPr lang="en-US"/>
              <a:t>Quinto nivel</a:t>
            </a:r>
            <a:endParaRPr lang="es-ES"/>
          </a:p>
        </p:txBody>
      </p:sp>
      <p:sp>
        <p:nvSpPr>
          <p:cNvPr id="7" name="Marcador de fecha 6"/>
          <p:cNvSpPr>
            <a:spLocks noGrp="1"/>
          </p:cNvSpPr>
          <p:nvPr>
            <p:ph type="dt" sz="half" idx="10"/>
          </p:nvPr>
        </p:nvSpPr>
        <p:spPr/>
        <p:txBody>
          <a:bodyPr/>
          <a:lstStyle/>
          <a:p>
            <a:fld id="{B94F72DA-D719-784B-B7F8-9D7C4BB7EBF9}" type="datetime1">
              <a:rPr lang="es-AR" smtClean="0"/>
              <a:t>21/5/2021</a:t>
            </a:fld>
            <a:endParaRPr lang="es-ES"/>
          </a:p>
        </p:txBody>
      </p:sp>
      <p:sp>
        <p:nvSpPr>
          <p:cNvPr id="8" name="Marcador de pie de página 7"/>
          <p:cNvSpPr>
            <a:spLocks noGrp="1"/>
          </p:cNvSpPr>
          <p:nvPr>
            <p:ph type="ftr" sz="quarter" idx="11"/>
          </p:nvPr>
        </p:nvSpPr>
        <p:spPr/>
        <p:txBody>
          <a:bodyPr/>
          <a:lstStyle/>
          <a:p>
            <a:r>
              <a:rPr lang="es-ES"/>
              <a:t>Dr.Ruben Morcecian </a:t>
            </a:r>
          </a:p>
        </p:txBody>
      </p:sp>
      <p:sp>
        <p:nvSpPr>
          <p:cNvPr id="9" name="Marcador de número de diapositiva 8"/>
          <p:cNvSpPr>
            <a:spLocks noGrp="1"/>
          </p:cNvSpPr>
          <p:nvPr>
            <p:ph type="sldNum" sz="quarter" idx="12"/>
          </p:nvPr>
        </p:nvSpPr>
        <p:spPr/>
        <p:txBody>
          <a:bodyPr/>
          <a:lstStyle/>
          <a:p>
            <a:fld id="{708F1443-3B5C-2E4C-A5F1-2A8EB60C1CD2}" type="slidenum">
              <a:rPr lang="es-ES" smtClean="0"/>
              <a:t>‹Nº›</a:t>
            </a:fld>
            <a:endParaRPr lang="es-ES"/>
          </a:p>
        </p:txBody>
      </p:sp>
    </p:spTree>
    <p:extLst>
      <p:ext uri="{BB962C8B-B14F-4D97-AF65-F5344CB8AC3E}">
        <p14:creationId xmlns:p14="http://schemas.microsoft.com/office/powerpoint/2010/main" val="5344175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a:t>Clic para editar título</a:t>
            </a:r>
            <a:endParaRPr lang="es-ES"/>
          </a:p>
        </p:txBody>
      </p:sp>
      <p:sp>
        <p:nvSpPr>
          <p:cNvPr id="3" name="Marcador de fecha 2"/>
          <p:cNvSpPr>
            <a:spLocks noGrp="1"/>
          </p:cNvSpPr>
          <p:nvPr>
            <p:ph type="dt" sz="half" idx="10"/>
          </p:nvPr>
        </p:nvSpPr>
        <p:spPr/>
        <p:txBody>
          <a:bodyPr/>
          <a:lstStyle/>
          <a:p>
            <a:fld id="{E2F41B38-F17B-4748-9090-CEBB235CF0A5}" type="datetime1">
              <a:rPr lang="es-AR" smtClean="0"/>
              <a:t>21/5/2021</a:t>
            </a:fld>
            <a:endParaRPr lang="es-ES"/>
          </a:p>
        </p:txBody>
      </p:sp>
      <p:sp>
        <p:nvSpPr>
          <p:cNvPr id="4" name="Marcador de pie de página 3"/>
          <p:cNvSpPr>
            <a:spLocks noGrp="1"/>
          </p:cNvSpPr>
          <p:nvPr>
            <p:ph type="ftr" sz="quarter" idx="11"/>
          </p:nvPr>
        </p:nvSpPr>
        <p:spPr/>
        <p:txBody>
          <a:bodyPr/>
          <a:lstStyle/>
          <a:p>
            <a:r>
              <a:rPr lang="es-ES"/>
              <a:t>Dr.Ruben Morcecian </a:t>
            </a:r>
          </a:p>
        </p:txBody>
      </p:sp>
      <p:sp>
        <p:nvSpPr>
          <p:cNvPr id="5" name="Marcador de número de diapositiva 4"/>
          <p:cNvSpPr>
            <a:spLocks noGrp="1"/>
          </p:cNvSpPr>
          <p:nvPr>
            <p:ph type="sldNum" sz="quarter" idx="12"/>
          </p:nvPr>
        </p:nvSpPr>
        <p:spPr/>
        <p:txBody>
          <a:bodyPr/>
          <a:lstStyle/>
          <a:p>
            <a:fld id="{708F1443-3B5C-2E4C-A5F1-2A8EB60C1CD2}" type="slidenum">
              <a:rPr lang="es-ES" smtClean="0"/>
              <a:t>‹Nº›</a:t>
            </a:fld>
            <a:endParaRPr lang="es-ES"/>
          </a:p>
        </p:txBody>
      </p:sp>
    </p:spTree>
    <p:extLst>
      <p:ext uri="{BB962C8B-B14F-4D97-AF65-F5344CB8AC3E}">
        <p14:creationId xmlns:p14="http://schemas.microsoft.com/office/powerpoint/2010/main" val="25709387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CC7AF390-3214-5645-BF8E-ED487ED91062}" type="datetime1">
              <a:rPr lang="es-AR" smtClean="0"/>
              <a:t>21/5/2021</a:t>
            </a:fld>
            <a:endParaRPr lang="es-ES"/>
          </a:p>
        </p:txBody>
      </p:sp>
      <p:sp>
        <p:nvSpPr>
          <p:cNvPr id="3" name="Marcador de pie de página 2"/>
          <p:cNvSpPr>
            <a:spLocks noGrp="1"/>
          </p:cNvSpPr>
          <p:nvPr>
            <p:ph type="ftr" sz="quarter" idx="11"/>
          </p:nvPr>
        </p:nvSpPr>
        <p:spPr/>
        <p:txBody>
          <a:bodyPr/>
          <a:lstStyle/>
          <a:p>
            <a:r>
              <a:rPr lang="es-ES"/>
              <a:t>Dr.Ruben Morcecian </a:t>
            </a:r>
          </a:p>
        </p:txBody>
      </p:sp>
      <p:sp>
        <p:nvSpPr>
          <p:cNvPr id="4" name="Marcador de número de diapositiva 3"/>
          <p:cNvSpPr>
            <a:spLocks noGrp="1"/>
          </p:cNvSpPr>
          <p:nvPr>
            <p:ph type="sldNum" sz="quarter" idx="12"/>
          </p:nvPr>
        </p:nvSpPr>
        <p:spPr/>
        <p:txBody>
          <a:bodyPr/>
          <a:lstStyle/>
          <a:p>
            <a:fld id="{708F1443-3B5C-2E4C-A5F1-2A8EB60C1CD2}" type="slidenum">
              <a:rPr lang="es-ES" smtClean="0"/>
              <a:t>‹Nº›</a:t>
            </a:fld>
            <a:endParaRPr lang="es-ES"/>
          </a:p>
        </p:txBody>
      </p:sp>
    </p:spTree>
    <p:extLst>
      <p:ext uri="{BB962C8B-B14F-4D97-AF65-F5344CB8AC3E}">
        <p14:creationId xmlns:p14="http://schemas.microsoft.com/office/powerpoint/2010/main" val="29494213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en-US"/>
              <a:t>Clic para editar título</a:t>
            </a:r>
            <a:endParaRPr lang="es-ES"/>
          </a:p>
        </p:txBody>
      </p:sp>
      <p:sp>
        <p:nvSpPr>
          <p:cNvPr id="3" name="Marcador de conteni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Haga clic para modificar el estilo de texto del patrón</a:t>
            </a:r>
          </a:p>
          <a:p>
            <a:pPr lvl="1"/>
            <a:r>
              <a:rPr lang="en-US"/>
              <a:t>Segundo nivel</a:t>
            </a:r>
          </a:p>
          <a:p>
            <a:pPr lvl="2"/>
            <a:r>
              <a:rPr lang="en-US"/>
              <a:t>Tercer nivel</a:t>
            </a:r>
          </a:p>
          <a:p>
            <a:pPr lvl="3"/>
            <a:r>
              <a:rPr lang="en-US"/>
              <a:t>Cuarto nivel</a:t>
            </a:r>
          </a:p>
          <a:p>
            <a:pPr lvl="4"/>
            <a:r>
              <a:rPr lang="en-US"/>
              <a:t>Quinto nivel</a:t>
            </a:r>
            <a:endParaRPr lang="es-ES"/>
          </a:p>
        </p:txBody>
      </p:sp>
      <p:sp>
        <p:nvSpPr>
          <p:cNvPr id="4" name="Marcador de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Haga clic para modificar el estilo de texto del patrón</a:t>
            </a:r>
          </a:p>
        </p:txBody>
      </p:sp>
      <p:sp>
        <p:nvSpPr>
          <p:cNvPr id="5" name="Marcador de fecha 4"/>
          <p:cNvSpPr>
            <a:spLocks noGrp="1"/>
          </p:cNvSpPr>
          <p:nvPr>
            <p:ph type="dt" sz="half" idx="10"/>
          </p:nvPr>
        </p:nvSpPr>
        <p:spPr/>
        <p:txBody>
          <a:bodyPr/>
          <a:lstStyle/>
          <a:p>
            <a:fld id="{DF68F9C4-F8B7-DD4C-A904-D306908D9711}" type="datetime1">
              <a:rPr lang="es-AR" smtClean="0"/>
              <a:t>21/5/2021</a:t>
            </a:fld>
            <a:endParaRPr lang="es-ES"/>
          </a:p>
        </p:txBody>
      </p:sp>
      <p:sp>
        <p:nvSpPr>
          <p:cNvPr id="6" name="Marcador de pie de página 5"/>
          <p:cNvSpPr>
            <a:spLocks noGrp="1"/>
          </p:cNvSpPr>
          <p:nvPr>
            <p:ph type="ftr" sz="quarter" idx="11"/>
          </p:nvPr>
        </p:nvSpPr>
        <p:spPr/>
        <p:txBody>
          <a:bodyPr/>
          <a:lstStyle/>
          <a:p>
            <a:r>
              <a:rPr lang="es-ES"/>
              <a:t>Dr.Ruben Morcecian </a:t>
            </a:r>
          </a:p>
        </p:txBody>
      </p:sp>
      <p:sp>
        <p:nvSpPr>
          <p:cNvPr id="7" name="Marcador de número de diapositiva 6"/>
          <p:cNvSpPr>
            <a:spLocks noGrp="1"/>
          </p:cNvSpPr>
          <p:nvPr>
            <p:ph type="sldNum" sz="quarter" idx="12"/>
          </p:nvPr>
        </p:nvSpPr>
        <p:spPr/>
        <p:txBody>
          <a:bodyPr/>
          <a:lstStyle/>
          <a:p>
            <a:fld id="{708F1443-3B5C-2E4C-A5F1-2A8EB60C1CD2}" type="slidenum">
              <a:rPr lang="es-ES" smtClean="0"/>
              <a:t>‹Nº›</a:t>
            </a:fld>
            <a:endParaRPr lang="es-ES"/>
          </a:p>
        </p:txBody>
      </p:sp>
    </p:spTree>
    <p:extLst>
      <p:ext uri="{BB962C8B-B14F-4D97-AF65-F5344CB8AC3E}">
        <p14:creationId xmlns:p14="http://schemas.microsoft.com/office/powerpoint/2010/main" val="27935146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en-US"/>
              <a:t>Clic para editar título</a:t>
            </a:r>
            <a:endParaRPr lang="es-ES"/>
          </a:p>
        </p:txBody>
      </p:sp>
      <p:sp>
        <p:nvSpPr>
          <p:cNvPr id="3" name="Marcador de posición de imagen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Marcador de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Haga clic para modificar el estilo de texto del patrón</a:t>
            </a:r>
          </a:p>
        </p:txBody>
      </p:sp>
      <p:sp>
        <p:nvSpPr>
          <p:cNvPr id="5" name="Marcador de fecha 4"/>
          <p:cNvSpPr>
            <a:spLocks noGrp="1"/>
          </p:cNvSpPr>
          <p:nvPr>
            <p:ph type="dt" sz="half" idx="10"/>
          </p:nvPr>
        </p:nvSpPr>
        <p:spPr/>
        <p:txBody>
          <a:bodyPr/>
          <a:lstStyle/>
          <a:p>
            <a:fld id="{45EC8772-1BA3-1744-80D2-E4EFB1492841}" type="datetime1">
              <a:rPr lang="es-AR" smtClean="0"/>
              <a:t>21/5/2021</a:t>
            </a:fld>
            <a:endParaRPr lang="es-ES"/>
          </a:p>
        </p:txBody>
      </p:sp>
      <p:sp>
        <p:nvSpPr>
          <p:cNvPr id="6" name="Marcador de pie de página 5"/>
          <p:cNvSpPr>
            <a:spLocks noGrp="1"/>
          </p:cNvSpPr>
          <p:nvPr>
            <p:ph type="ftr" sz="quarter" idx="11"/>
          </p:nvPr>
        </p:nvSpPr>
        <p:spPr/>
        <p:txBody>
          <a:bodyPr/>
          <a:lstStyle/>
          <a:p>
            <a:r>
              <a:rPr lang="es-ES"/>
              <a:t>Dr.Ruben Morcecian </a:t>
            </a:r>
          </a:p>
        </p:txBody>
      </p:sp>
      <p:sp>
        <p:nvSpPr>
          <p:cNvPr id="7" name="Marcador de número de diapositiva 6"/>
          <p:cNvSpPr>
            <a:spLocks noGrp="1"/>
          </p:cNvSpPr>
          <p:nvPr>
            <p:ph type="sldNum" sz="quarter" idx="12"/>
          </p:nvPr>
        </p:nvSpPr>
        <p:spPr/>
        <p:txBody>
          <a:bodyPr/>
          <a:lstStyle/>
          <a:p>
            <a:fld id="{708F1443-3B5C-2E4C-A5F1-2A8EB60C1CD2}" type="slidenum">
              <a:rPr lang="es-ES" smtClean="0"/>
              <a:t>‹Nº›</a:t>
            </a:fld>
            <a:endParaRPr lang="es-ES"/>
          </a:p>
        </p:txBody>
      </p:sp>
    </p:spTree>
    <p:extLst>
      <p:ext uri="{BB962C8B-B14F-4D97-AF65-F5344CB8AC3E}">
        <p14:creationId xmlns:p14="http://schemas.microsoft.com/office/powerpoint/2010/main" val="42357568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 para editar título</a:t>
            </a:r>
            <a:endParaRPr lang="es-ES"/>
          </a:p>
        </p:txBody>
      </p:sp>
      <p:sp>
        <p:nvSpPr>
          <p:cNvPr id="3" name="Marcador de tex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Haga clic para modificar el estilo de texto del patrón</a:t>
            </a:r>
          </a:p>
          <a:p>
            <a:pPr lvl="1"/>
            <a:r>
              <a:rPr lang="en-US"/>
              <a:t>Segundo nivel</a:t>
            </a:r>
          </a:p>
          <a:p>
            <a:pPr lvl="2"/>
            <a:r>
              <a:rPr lang="en-US"/>
              <a:t>Tercer nivel</a:t>
            </a:r>
          </a:p>
          <a:p>
            <a:pPr lvl="3"/>
            <a:r>
              <a:rPr lang="en-US"/>
              <a:t>Cuarto nivel</a:t>
            </a:r>
          </a:p>
          <a:p>
            <a:pPr lvl="4"/>
            <a:r>
              <a:rPr lang="en-US"/>
              <a:t>Quinto nivel</a:t>
            </a:r>
            <a:endParaRPr lang="es-ES"/>
          </a:p>
        </p:txBody>
      </p:sp>
      <p:sp>
        <p:nvSpPr>
          <p:cNvPr id="4" name="Marcador de fech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22F0CB5-2848-114F-ADFD-D5D860848DAA}" type="datetime1">
              <a:rPr lang="es-AR" smtClean="0"/>
              <a:t>21/5/2021</a:t>
            </a:fld>
            <a:endParaRPr lang="es-ES"/>
          </a:p>
        </p:txBody>
      </p:sp>
      <p:sp>
        <p:nvSpPr>
          <p:cNvPr id="5" name="Marcador de pie de pá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s-ES"/>
              <a:t>Dr.Ruben Morcecian </a:t>
            </a:r>
          </a:p>
        </p:txBody>
      </p:sp>
      <p:sp>
        <p:nvSpPr>
          <p:cNvPr id="6" name="Marcador de número de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08F1443-3B5C-2E4C-A5F1-2A8EB60C1CD2}" type="slidenum">
              <a:rPr lang="es-ES" smtClean="0"/>
              <a:t>‹Nº›</a:t>
            </a:fld>
            <a:endParaRPr lang="es-ES"/>
          </a:p>
        </p:txBody>
      </p:sp>
    </p:spTree>
    <p:extLst>
      <p:ext uri="{BB962C8B-B14F-4D97-AF65-F5344CB8AC3E}">
        <p14:creationId xmlns:p14="http://schemas.microsoft.com/office/powerpoint/2010/main" val="19621561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ítulo 2"/>
          <p:cNvSpPr>
            <a:spLocks noGrp="1"/>
          </p:cNvSpPr>
          <p:nvPr>
            <p:ph type="subTitle" idx="1"/>
          </p:nvPr>
        </p:nvSpPr>
        <p:spPr>
          <a:xfrm>
            <a:off x="746125" y="648794"/>
            <a:ext cx="7572375" cy="5526408"/>
          </a:xfrm>
          <a:solidFill>
            <a:schemeClr val="accent6">
              <a:lumMod val="40000"/>
              <a:lumOff val="60000"/>
            </a:schemeClr>
          </a:solidFill>
        </p:spPr>
        <p:txBody>
          <a:bodyPr>
            <a:normAutofit fontScale="40000" lnSpcReduction="20000"/>
          </a:bodyPr>
          <a:lstStyle/>
          <a:p>
            <a:endParaRPr lang="es-ES" sz="3600" dirty="0">
              <a:solidFill>
                <a:schemeClr val="accent6">
                  <a:lumMod val="75000"/>
                </a:schemeClr>
              </a:solidFill>
            </a:endParaRPr>
          </a:p>
          <a:p>
            <a:r>
              <a:rPr lang="es-ES" sz="4600" u="sng" dirty="0">
                <a:solidFill>
                  <a:srgbClr val="FF0000"/>
                </a:solidFill>
              </a:rPr>
              <a:t>COLEGIO DE ABOGADOS </a:t>
            </a:r>
          </a:p>
          <a:p>
            <a:r>
              <a:rPr lang="es-ES" sz="4600" u="sng" dirty="0">
                <a:solidFill>
                  <a:srgbClr val="FF0000"/>
                </a:solidFill>
              </a:rPr>
              <a:t>SAN MARTIN</a:t>
            </a:r>
          </a:p>
          <a:p>
            <a:r>
              <a:rPr lang="es-ES" sz="4600" u="sng" dirty="0">
                <a:solidFill>
                  <a:srgbClr val="FF0000"/>
                </a:solidFill>
              </a:rPr>
              <a:t>Instituto de Derecho Comercial </a:t>
            </a:r>
          </a:p>
          <a:p>
            <a:endParaRPr lang="es-ES" sz="3600" dirty="0">
              <a:solidFill>
                <a:schemeClr val="accent6">
                  <a:lumMod val="75000"/>
                </a:schemeClr>
              </a:solidFill>
            </a:endParaRPr>
          </a:p>
          <a:p>
            <a:endParaRPr lang="es-ES" sz="3600" dirty="0">
              <a:solidFill>
                <a:schemeClr val="accent6">
                  <a:lumMod val="75000"/>
                </a:schemeClr>
              </a:solidFill>
            </a:endParaRPr>
          </a:p>
          <a:p>
            <a:endParaRPr lang="es-ES" sz="3600" dirty="0">
              <a:solidFill>
                <a:schemeClr val="accent6">
                  <a:lumMod val="75000"/>
                </a:schemeClr>
              </a:solidFill>
            </a:endParaRPr>
          </a:p>
          <a:p>
            <a:endParaRPr lang="es-ES" sz="3600" dirty="0">
              <a:solidFill>
                <a:schemeClr val="accent6">
                  <a:lumMod val="75000"/>
                </a:schemeClr>
              </a:solidFill>
            </a:endParaRPr>
          </a:p>
          <a:p>
            <a:endParaRPr lang="es-ES" sz="5100" dirty="0">
              <a:solidFill>
                <a:schemeClr val="accent6">
                  <a:lumMod val="75000"/>
                </a:schemeClr>
              </a:solidFill>
            </a:endParaRPr>
          </a:p>
          <a:p>
            <a:endParaRPr lang="es-ES" sz="5100" dirty="0">
              <a:solidFill>
                <a:schemeClr val="accent6">
                  <a:lumMod val="75000"/>
                </a:schemeClr>
              </a:solidFill>
            </a:endParaRPr>
          </a:p>
          <a:p>
            <a:endParaRPr lang="es-ES" sz="5100" dirty="0">
              <a:solidFill>
                <a:schemeClr val="accent6">
                  <a:lumMod val="75000"/>
                </a:schemeClr>
              </a:solidFill>
            </a:endParaRPr>
          </a:p>
          <a:p>
            <a:endParaRPr lang="es-ES" sz="5100" dirty="0">
              <a:solidFill>
                <a:schemeClr val="accent6">
                  <a:lumMod val="75000"/>
                </a:schemeClr>
              </a:solidFill>
            </a:endParaRPr>
          </a:p>
          <a:p>
            <a:endParaRPr lang="es-ES" sz="5100" dirty="0">
              <a:solidFill>
                <a:schemeClr val="accent6">
                  <a:lumMod val="75000"/>
                </a:schemeClr>
              </a:solidFill>
            </a:endParaRPr>
          </a:p>
          <a:p>
            <a:endParaRPr lang="es-ES" sz="5100">
              <a:solidFill>
                <a:schemeClr val="accent6">
                  <a:lumMod val="75000"/>
                </a:schemeClr>
              </a:solidFill>
            </a:endParaRPr>
          </a:p>
          <a:p>
            <a:r>
              <a:rPr lang="es-ES" sz="5100">
                <a:solidFill>
                  <a:schemeClr val="accent6">
                    <a:lumMod val="75000"/>
                  </a:schemeClr>
                </a:solidFill>
              </a:rPr>
              <a:t>CRISIS  </a:t>
            </a:r>
            <a:r>
              <a:rPr lang="es-ES" sz="5100" dirty="0">
                <a:solidFill>
                  <a:schemeClr val="accent6">
                    <a:lumMod val="75000"/>
                  </a:schemeClr>
                </a:solidFill>
              </a:rPr>
              <a:t>PANDEMICA Y ECONOMICA</a:t>
            </a:r>
          </a:p>
          <a:p>
            <a:r>
              <a:rPr lang="es-ES" sz="5100" dirty="0">
                <a:solidFill>
                  <a:schemeClr val="accent6">
                    <a:lumMod val="75000"/>
                  </a:schemeClr>
                </a:solidFill>
              </a:rPr>
              <a:t>CONSECUENCIAS Y SOLUCIONES DESDE EL DERECHO CIVIL Y COMERCIAL </a:t>
            </a:r>
          </a:p>
          <a:p>
            <a:endParaRPr lang="es-ES" dirty="0">
              <a:solidFill>
                <a:schemeClr val="tx1"/>
              </a:solidFill>
            </a:endParaRPr>
          </a:p>
          <a:p>
            <a:r>
              <a:rPr lang="es-ES" dirty="0">
                <a:solidFill>
                  <a:schemeClr val="tx1"/>
                </a:solidFill>
              </a:rPr>
              <a:t>       </a:t>
            </a:r>
          </a:p>
          <a:p>
            <a:endParaRPr lang="es-ES" dirty="0">
              <a:solidFill>
                <a:schemeClr val="tx1"/>
              </a:solidFill>
            </a:endParaRPr>
          </a:p>
          <a:p>
            <a:r>
              <a:rPr lang="es-ES" sz="1600" dirty="0">
                <a:solidFill>
                  <a:schemeClr val="tx1"/>
                </a:solidFill>
              </a:rPr>
              <a:t>                                                                                            </a:t>
            </a:r>
            <a:r>
              <a:rPr lang="es-ES" sz="2300" dirty="0">
                <a:solidFill>
                  <a:schemeClr val="tx1"/>
                </a:solidFill>
              </a:rPr>
              <a:t>DR.RUBEN  MORCECIAN</a:t>
            </a:r>
          </a:p>
          <a:p>
            <a:r>
              <a:rPr lang="es-ES" sz="2300" dirty="0">
                <a:solidFill>
                  <a:schemeClr val="tx1"/>
                </a:solidFill>
              </a:rPr>
              <a:t>                                                                      UNLP-UNLZ-UNA</a:t>
            </a:r>
          </a:p>
        </p:txBody>
      </p:sp>
      <p:sp>
        <p:nvSpPr>
          <p:cNvPr id="5" name="Marcador de pie de página 4"/>
          <p:cNvSpPr>
            <a:spLocks noGrp="1"/>
          </p:cNvSpPr>
          <p:nvPr>
            <p:ph type="ftr" sz="quarter" idx="11"/>
          </p:nvPr>
        </p:nvSpPr>
        <p:spPr/>
        <p:txBody>
          <a:bodyPr/>
          <a:lstStyle/>
          <a:p>
            <a:r>
              <a:rPr lang="es-ES"/>
              <a:t>Dr.Ruben Morcecian </a:t>
            </a:r>
          </a:p>
        </p:txBody>
      </p:sp>
      <p:pic>
        <p:nvPicPr>
          <p:cNvPr id="1028" name="Picture 4" descr="Colegio de Abogados Departamento Judicial San Martín - 照片| Facebook">
            <a:extLst>
              <a:ext uri="{FF2B5EF4-FFF2-40B4-BE49-F238E27FC236}">
                <a16:creationId xmlns:a16="http://schemas.microsoft.com/office/drawing/2014/main" id="{8B21667D-4A06-4243-A12E-FB658E662EB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19450" y="2649710"/>
            <a:ext cx="2705100" cy="15585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869460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457200" y="390723"/>
            <a:ext cx="8229600" cy="6105043"/>
          </a:xfrm>
          <a:solidFill>
            <a:srgbClr val="FCD5B5"/>
          </a:solidFill>
        </p:spPr>
        <p:txBody>
          <a:bodyPr>
            <a:normAutofit fontScale="85000" lnSpcReduction="20000"/>
          </a:bodyPr>
          <a:lstStyle/>
          <a:p>
            <a:pPr marL="0" indent="0">
              <a:buNone/>
            </a:pPr>
            <a:r>
              <a:rPr lang="es-ES" b="1" i="1" dirty="0"/>
              <a:t>Que podemos hacer con estos </a:t>
            </a:r>
            <a:r>
              <a:rPr lang="es-ES" b="1" i="1" dirty="0" err="1"/>
              <a:t>tips</a:t>
            </a:r>
            <a:r>
              <a:rPr lang="es-ES" b="1" i="1" dirty="0"/>
              <a:t> frente al caso concreto</a:t>
            </a:r>
            <a:r>
              <a:rPr lang="es-ES" dirty="0"/>
              <a:t>? Llegan las ejecuciones comerciales , los procesos por incumplimiento, de revisión de contrato, </a:t>
            </a:r>
            <a:r>
              <a:rPr lang="es-ES" dirty="0" err="1"/>
              <a:t>etc</a:t>
            </a:r>
            <a:endParaRPr lang="es-ES" dirty="0"/>
          </a:p>
          <a:p>
            <a:pPr>
              <a:buFont typeface="Wingdings" charset="2"/>
              <a:buChar char="Ø"/>
            </a:pPr>
            <a:r>
              <a:rPr lang="es-ES" dirty="0"/>
              <a:t> Sistema legal argentino no prevé instancias de reestructuración de pasivos rápidas y eficaces, menos aun para las personas humanas .</a:t>
            </a:r>
          </a:p>
          <a:p>
            <a:pPr>
              <a:buFont typeface="Wingdings" charset="2"/>
              <a:buChar char="Ø"/>
            </a:pPr>
            <a:r>
              <a:rPr lang="es-ES" dirty="0"/>
              <a:t>El concurso preventivo si bien resulta el proceso idóneo para enfrentar el endeudamiento excesivo y reestructurar el patrimonio, lo cierto es que no es rápido, no es sencillo ni es económico, todo lo cual hoy por hoy es requisito indispensable de cualquier procedimiento que se intente.</a:t>
            </a:r>
          </a:p>
          <a:p>
            <a:pPr>
              <a:buFont typeface="Wingdings" charset="2"/>
              <a:buChar char="Ø"/>
            </a:pPr>
            <a:r>
              <a:rPr lang="es-ES" dirty="0"/>
              <a:t>Obviamente la quiebra directa tampoco es opción a considerar si de reestructuración de empresa  se trata, herramienta que si podrá tener relevancia en la solución de la crisis patrimonial del deudor persona humana </a:t>
            </a:r>
            <a:r>
              <a:rPr lang="es-ES" dirty="0" err="1"/>
              <a:t>sobreendeudado</a:t>
            </a:r>
            <a:r>
              <a:rPr lang="es-ES" dirty="0"/>
              <a:t>.</a:t>
            </a:r>
          </a:p>
          <a:p>
            <a:pPr>
              <a:buFont typeface="Wingdings" charset="2"/>
              <a:buChar char="Ø"/>
            </a:pPr>
            <a:endParaRPr lang="es-ES" dirty="0"/>
          </a:p>
          <a:p>
            <a:pPr marL="0" indent="0">
              <a:buNone/>
            </a:pPr>
            <a:endParaRPr lang="es-ES" dirty="0"/>
          </a:p>
          <a:p>
            <a:pPr>
              <a:buFont typeface="Wingdings" charset="2"/>
              <a:buChar char="Ø"/>
            </a:pPr>
            <a:endParaRPr lang="es-ES" dirty="0"/>
          </a:p>
        </p:txBody>
      </p:sp>
      <p:sp>
        <p:nvSpPr>
          <p:cNvPr id="4" name="Marcador de pie de página 3"/>
          <p:cNvSpPr>
            <a:spLocks noGrp="1"/>
          </p:cNvSpPr>
          <p:nvPr>
            <p:ph type="ftr" sz="quarter" idx="11"/>
          </p:nvPr>
        </p:nvSpPr>
        <p:spPr/>
        <p:txBody>
          <a:bodyPr/>
          <a:lstStyle/>
          <a:p>
            <a:r>
              <a:rPr lang="es-ES"/>
              <a:t>Dr.Ruben Morcecian </a:t>
            </a:r>
          </a:p>
        </p:txBody>
      </p:sp>
    </p:spTree>
    <p:extLst>
      <p:ext uri="{BB962C8B-B14F-4D97-AF65-F5344CB8AC3E}">
        <p14:creationId xmlns:p14="http://schemas.microsoft.com/office/powerpoint/2010/main" val="8353922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457200" y="227922"/>
            <a:ext cx="8448686" cy="6235285"/>
          </a:xfrm>
          <a:solidFill>
            <a:srgbClr val="FCD5B5"/>
          </a:solidFill>
        </p:spPr>
        <p:txBody>
          <a:bodyPr>
            <a:normAutofit fontScale="70000" lnSpcReduction="20000"/>
          </a:bodyPr>
          <a:lstStyle/>
          <a:p>
            <a:r>
              <a:rPr lang="es-AR" dirty="0">
                <a:latin typeface="Constantia" charset="0"/>
              </a:rPr>
              <a:t>INEXISTENCIA DE PROCESOS ESPECIALES DESTINADOS A TRATAR EL PROBLEMA DEL SOBREENDEUDAMIENTO</a:t>
            </a:r>
          </a:p>
          <a:p>
            <a:r>
              <a:rPr lang="es-AR" dirty="0">
                <a:latin typeface="Constantia" charset="0"/>
              </a:rPr>
              <a:t>NO HAY SOLUCION AL PADECIMIENTO DE LOS DEUDORES SIN ACTIVIDAD ECONOMICA ORGANIZADA NI TITULARES DE HACIENDA MERCANTIL O EMPRESA(ni un a los que si la tienen) .</a:t>
            </a:r>
          </a:p>
          <a:p>
            <a:pPr>
              <a:buFont typeface="Wingdings 2" charset="0"/>
              <a:buNone/>
            </a:pPr>
            <a:endParaRPr lang="es-AR" sz="3400" dirty="0">
              <a:latin typeface="Constantia" charset="0"/>
            </a:endParaRPr>
          </a:p>
          <a:p>
            <a:pPr>
              <a:buFont typeface="Wingdings 2" charset="0"/>
              <a:buNone/>
            </a:pPr>
            <a:r>
              <a:rPr lang="es-AR" sz="3400" dirty="0">
                <a:latin typeface="Constantia" charset="0"/>
              </a:rPr>
              <a:t>Este sujeto </a:t>
            </a:r>
            <a:r>
              <a:rPr lang="es-AR" sz="3400" i="1" dirty="0">
                <a:latin typeface="Constantia" charset="0"/>
              </a:rPr>
              <a:t>persona humana </a:t>
            </a:r>
          </a:p>
          <a:p>
            <a:pPr>
              <a:buFont typeface="Wingdings" charset="0"/>
              <a:buChar char="Ø"/>
            </a:pPr>
            <a:r>
              <a:rPr lang="es-AR" sz="3400" dirty="0">
                <a:latin typeface="Constantia" charset="0"/>
              </a:rPr>
              <a:t>no podra afrontar los egresos por deudas</a:t>
            </a:r>
          </a:p>
          <a:p>
            <a:pPr>
              <a:buFont typeface="Wingdings 2" charset="0"/>
              <a:buNone/>
            </a:pPr>
            <a:r>
              <a:rPr lang="es-AR" sz="3400" dirty="0">
                <a:latin typeface="Constantia" charset="0"/>
              </a:rPr>
              <a:t> por Insuficiencia salarial, patrimonial, </a:t>
            </a:r>
          </a:p>
          <a:p>
            <a:pPr>
              <a:buFont typeface="Wingdings" charset="0"/>
              <a:buChar char="Ø"/>
            </a:pPr>
            <a:r>
              <a:rPr lang="es-AR" sz="3400" dirty="0">
                <a:latin typeface="Constantia" charset="0"/>
              </a:rPr>
              <a:t>Posee un exiguo patrimonio (a lo sumo vivienda y auto)</a:t>
            </a:r>
          </a:p>
          <a:p>
            <a:pPr>
              <a:buFont typeface="Wingdings" charset="0"/>
              <a:buChar char="Ø"/>
            </a:pPr>
            <a:r>
              <a:rPr lang="es-AR" sz="3400" dirty="0">
                <a:latin typeface="Constantia" charset="0"/>
              </a:rPr>
              <a:t>Presenta escasa Capacidad de generas ingresos extras,</a:t>
            </a:r>
          </a:p>
          <a:p>
            <a:pPr>
              <a:buFont typeface="Wingdings" charset="0"/>
              <a:buChar char="Ø"/>
            </a:pPr>
            <a:r>
              <a:rPr lang="es-AR" sz="3400" dirty="0">
                <a:latin typeface="Constantia" charset="0"/>
              </a:rPr>
              <a:t>Escasa o nula capacidad de re pago de las deudas. </a:t>
            </a:r>
          </a:p>
          <a:p>
            <a:pPr>
              <a:buFont typeface="Wingdings" charset="0"/>
              <a:buChar char="Ø"/>
            </a:pPr>
            <a:r>
              <a:rPr lang="es-AR" sz="3400" dirty="0">
                <a:latin typeface="Constantia" charset="0"/>
              </a:rPr>
              <a:t>Por efecto de la situación nula capacidad crediticia saneatoria .</a:t>
            </a:r>
          </a:p>
          <a:p>
            <a:pPr>
              <a:buFont typeface="Wingdings" charset="0"/>
              <a:buChar char="Ø"/>
            </a:pPr>
            <a:r>
              <a:rPr lang="es-AR" sz="3400" dirty="0">
                <a:latin typeface="Constantia" charset="0"/>
              </a:rPr>
              <a:t>Expuesto a los altos costos asociados a su estado de mora.</a:t>
            </a:r>
          </a:p>
          <a:p>
            <a:pPr>
              <a:buFont typeface="Wingdings" charset="0"/>
              <a:buChar char="Ø"/>
            </a:pPr>
            <a:r>
              <a:rPr lang="es-AR" sz="3400" dirty="0">
                <a:latin typeface="Constantia" charset="0"/>
              </a:rPr>
              <a:t>Abatimiento personal que agrava la situación. </a:t>
            </a:r>
          </a:p>
          <a:p>
            <a:pPr>
              <a:buFont typeface="Wingdings" charset="0"/>
              <a:buChar char="Ø"/>
            </a:pPr>
            <a:r>
              <a:rPr lang="es-AR" sz="3400" dirty="0">
                <a:latin typeface="Constantia" charset="0"/>
              </a:rPr>
              <a:t>Consecuente perturbación y conflicto familiar</a:t>
            </a:r>
            <a:endParaRPr lang="es-ES" sz="3400" dirty="0">
              <a:latin typeface="Constantia" charset="0"/>
            </a:endParaRPr>
          </a:p>
          <a:p>
            <a:endParaRPr lang="es-ES" dirty="0"/>
          </a:p>
        </p:txBody>
      </p:sp>
      <p:sp>
        <p:nvSpPr>
          <p:cNvPr id="4" name="Marcador de pie de página 3"/>
          <p:cNvSpPr>
            <a:spLocks noGrp="1"/>
          </p:cNvSpPr>
          <p:nvPr>
            <p:ph type="ftr" sz="quarter" idx="11"/>
          </p:nvPr>
        </p:nvSpPr>
        <p:spPr/>
        <p:txBody>
          <a:bodyPr/>
          <a:lstStyle/>
          <a:p>
            <a:r>
              <a:rPr lang="es-ES"/>
              <a:t>Dr.Ruben Morcecian </a:t>
            </a:r>
          </a:p>
        </p:txBody>
      </p:sp>
    </p:spTree>
    <p:extLst>
      <p:ext uri="{BB962C8B-B14F-4D97-AF65-F5344CB8AC3E}">
        <p14:creationId xmlns:p14="http://schemas.microsoft.com/office/powerpoint/2010/main" val="41091228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457200" y="391998"/>
            <a:ext cx="8541782" cy="5964352"/>
          </a:xfrm>
          <a:solidFill>
            <a:srgbClr val="FCD5B5"/>
          </a:solidFill>
        </p:spPr>
        <p:txBody>
          <a:bodyPr>
            <a:normAutofit fontScale="70000" lnSpcReduction="20000"/>
          </a:bodyPr>
          <a:lstStyle/>
          <a:p>
            <a:pPr marL="0" indent="0">
              <a:buNone/>
            </a:pPr>
            <a:r>
              <a:rPr lang="es-AR" b="1" dirty="0">
                <a:latin typeface="Constantia" charset="0"/>
              </a:rPr>
              <a:t>Mecanismos normativos a considerar para dar recepcion o apoyo a los tips referidos </a:t>
            </a:r>
          </a:p>
          <a:p>
            <a:pPr marL="0" indent="0">
              <a:buNone/>
            </a:pPr>
            <a:r>
              <a:rPr lang="es-AR" b="1" dirty="0">
                <a:latin typeface="Constantia" charset="0"/>
              </a:rPr>
              <a:t>Pero antes un problema</a:t>
            </a:r>
            <a:r>
              <a:rPr lang="is-IS" b="1" dirty="0">
                <a:latin typeface="Constantia" charset="0"/>
              </a:rPr>
              <a:t>…</a:t>
            </a:r>
          </a:p>
          <a:p>
            <a:pPr>
              <a:buFont typeface="Wingdings" charset="2"/>
              <a:buChar char="Ø"/>
            </a:pPr>
            <a:r>
              <a:rPr lang="es-AR" b="1" dirty="0">
                <a:latin typeface="Constantia" charset="0"/>
              </a:rPr>
              <a:t> El patrimonio como garantia de los acreedores</a:t>
            </a:r>
            <a:endParaRPr lang="es-AR" dirty="0">
              <a:latin typeface="Constantia" charset="0"/>
            </a:endParaRPr>
          </a:p>
          <a:p>
            <a:pPr marL="0" indent="0">
              <a:spcBef>
                <a:spcPct val="0"/>
              </a:spcBef>
              <a:buNone/>
            </a:pPr>
            <a:r>
              <a:rPr lang="es-AR" dirty="0">
                <a:latin typeface="Constantia" charset="0"/>
              </a:rPr>
              <a:t>Principio general : art. 242 ccc  </a:t>
            </a:r>
            <a:r>
              <a:rPr lang="es-AR" i="1" u="sng" dirty="0">
                <a:latin typeface="Constantia" charset="0"/>
              </a:rPr>
              <a:t>todos los bienes </a:t>
            </a:r>
            <a:r>
              <a:rPr lang="es-AR" dirty="0">
                <a:latin typeface="Constantia" charset="0"/>
              </a:rPr>
              <a:t>del deudor están afectados al cumplimiento de sus obligaciones y  son garantía  de sus acreedores.</a:t>
            </a:r>
          </a:p>
          <a:p>
            <a:pPr>
              <a:spcBef>
                <a:spcPct val="0"/>
              </a:spcBef>
              <a:buFont typeface="Wingdings 2" charset="0"/>
              <a:buNone/>
            </a:pPr>
            <a:r>
              <a:rPr lang="es-AR" dirty="0">
                <a:latin typeface="Constantia" charset="0"/>
              </a:rPr>
              <a:t>    Pero el art.743 amplia la garantía a bienes presentes y futuros….</a:t>
            </a:r>
          </a:p>
          <a:p>
            <a:pPr>
              <a:spcBef>
                <a:spcPct val="0"/>
              </a:spcBef>
              <a:buFont typeface="Wingdings 2" charset="0"/>
              <a:buNone/>
            </a:pPr>
            <a:r>
              <a:rPr lang="es-AR" dirty="0">
                <a:latin typeface="Constantia" charset="0"/>
              </a:rPr>
              <a:t>   Se excluye de </a:t>
            </a:r>
            <a:r>
              <a:rPr lang="es-AR" sz="3600" dirty="0">
                <a:latin typeface="Constantia" charset="0"/>
              </a:rPr>
              <a:t>la</a:t>
            </a:r>
            <a:r>
              <a:rPr lang="es-AR" dirty="0">
                <a:latin typeface="Constantia" charset="0"/>
              </a:rPr>
              <a:t> garantía los bienes  detallados en el art.744 .</a:t>
            </a:r>
          </a:p>
          <a:p>
            <a:pPr>
              <a:spcBef>
                <a:spcPct val="0"/>
              </a:spcBef>
              <a:buFont typeface="Wingdings 2" charset="0"/>
              <a:buNone/>
            </a:pPr>
            <a:endParaRPr lang="es-AR" dirty="0">
              <a:latin typeface="Constantia" charset="0"/>
            </a:endParaRPr>
          </a:p>
          <a:p>
            <a:pPr>
              <a:spcBef>
                <a:spcPct val="0"/>
              </a:spcBef>
              <a:buFont typeface="Wingdings 2" charset="0"/>
              <a:buNone/>
            </a:pPr>
            <a:r>
              <a:rPr lang="es-AR" dirty="0">
                <a:latin typeface="Constantia" charset="0"/>
              </a:rPr>
              <a:t>       Que hacer frente a todo  esto? </a:t>
            </a:r>
          </a:p>
          <a:p>
            <a:pPr>
              <a:spcBef>
                <a:spcPct val="0"/>
              </a:spcBef>
              <a:buFont typeface="Wingdings 2" charset="0"/>
              <a:buNone/>
            </a:pPr>
            <a:r>
              <a:rPr lang="es-AR" i="1" dirty="0">
                <a:latin typeface="Constantia" charset="0"/>
              </a:rPr>
              <a:t>     </a:t>
            </a:r>
          </a:p>
          <a:p>
            <a:pPr>
              <a:spcBef>
                <a:spcPct val="0"/>
              </a:spcBef>
              <a:buFont typeface="Wingdings" charset="2"/>
              <a:buChar char="ü"/>
            </a:pPr>
            <a:r>
              <a:rPr lang="es-AR" i="1" dirty="0">
                <a:latin typeface="Constantia" charset="0"/>
              </a:rPr>
              <a:t> </a:t>
            </a:r>
            <a:r>
              <a:rPr lang="es-AR" dirty="0">
                <a:latin typeface="Constantia" charset="0"/>
              </a:rPr>
              <a:t>DULCIFICACION de las OBLIGACIONES DEL DEUDOR</a:t>
            </a:r>
          </a:p>
          <a:p>
            <a:pPr>
              <a:spcBef>
                <a:spcPct val="0"/>
              </a:spcBef>
              <a:buFont typeface="Wingdings" charset="2"/>
              <a:buChar char="ü"/>
            </a:pPr>
            <a:r>
              <a:rPr lang="es-AR" dirty="0">
                <a:latin typeface="Constantia" charset="0"/>
              </a:rPr>
              <a:t> Intervencion del estado / poder Judicial para restablecer el equilibrio obligacional</a:t>
            </a:r>
          </a:p>
          <a:p>
            <a:pPr>
              <a:spcBef>
                <a:spcPct val="0"/>
              </a:spcBef>
              <a:buFont typeface="Wingdings" charset="2"/>
              <a:buChar char="ü"/>
            </a:pPr>
            <a:r>
              <a:rPr lang="es-AR" dirty="0">
                <a:latin typeface="Constantia" charset="0"/>
              </a:rPr>
              <a:t> prevencion insolvencia definitiva </a:t>
            </a:r>
          </a:p>
          <a:p>
            <a:pPr>
              <a:spcBef>
                <a:spcPct val="0"/>
              </a:spcBef>
              <a:buFont typeface="Wingdings" charset="2"/>
              <a:buChar char="ü"/>
            </a:pPr>
            <a:r>
              <a:rPr lang="es-AR" dirty="0">
                <a:latin typeface="Constantia" charset="0"/>
              </a:rPr>
              <a:t> prevencion endeduamiento excesivo e irremediable</a:t>
            </a:r>
          </a:p>
          <a:p>
            <a:pPr>
              <a:spcBef>
                <a:spcPct val="0"/>
              </a:spcBef>
              <a:buFont typeface="Wingdings" charset="2"/>
              <a:buChar char="ü"/>
            </a:pPr>
            <a:r>
              <a:rPr lang="es-AR" dirty="0">
                <a:latin typeface="Constantia" charset="0"/>
              </a:rPr>
              <a:t>necesario restablecimiento de armonia comercial, laboral, familiar</a:t>
            </a:r>
            <a:endParaRPr lang="es-ES" dirty="0"/>
          </a:p>
        </p:txBody>
      </p:sp>
      <p:sp>
        <p:nvSpPr>
          <p:cNvPr id="4" name="Marcador de pie de página 3"/>
          <p:cNvSpPr>
            <a:spLocks noGrp="1"/>
          </p:cNvSpPr>
          <p:nvPr>
            <p:ph type="ftr" sz="quarter" idx="11"/>
          </p:nvPr>
        </p:nvSpPr>
        <p:spPr/>
        <p:txBody>
          <a:bodyPr/>
          <a:lstStyle/>
          <a:p>
            <a:r>
              <a:rPr lang="es-ES"/>
              <a:t>Dr.Ruben Morcecian </a:t>
            </a:r>
          </a:p>
        </p:txBody>
      </p:sp>
    </p:spTree>
    <p:extLst>
      <p:ext uri="{BB962C8B-B14F-4D97-AF65-F5344CB8AC3E}">
        <p14:creationId xmlns:p14="http://schemas.microsoft.com/office/powerpoint/2010/main" val="15983126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904A47FA-33DD-443C-BFB6-F6020EBAB296}"/>
              </a:ext>
            </a:extLst>
          </p:cNvPr>
          <p:cNvSpPr>
            <a:spLocks noGrp="1"/>
          </p:cNvSpPr>
          <p:nvPr>
            <p:ph idx="1"/>
          </p:nvPr>
        </p:nvSpPr>
        <p:spPr>
          <a:xfrm>
            <a:off x="457200" y="288235"/>
            <a:ext cx="8229600" cy="5837929"/>
          </a:xfrm>
        </p:spPr>
        <p:txBody>
          <a:bodyPr>
            <a:normAutofit fontScale="70000" lnSpcReduction="20000"/>
          </a:bodyPr>
          <a:lstStyle/>
          <a:p>
            <a:pPr algn="l"/>
            <a:r>
              <a:rPr lang="es-ES" b="0" i="0" dirty="0">
                <a:solidFill>
                  <a:srgbClr val="333333"/>
                </a:solidFill>
                <a:effectLst/>
                <a:latin typeface="Arial" panose="020B0604020202020204" pitchFamily="34" charset="0"/>
              </a:rPr>
              <a:t>960 CCC  el juez y el ORDEN PUBLICO.…</a:t>
            </a:r>
          </a:p>
          <a:p>
            <a:pPr algn="l"/>
            <a:r>
              <a:rPr lang="es-ES" b="0" i="0" dirty="0">
                <a:solidFill>
                  <a:srgbClr val="333333"/>
                </a:solidFill>
                <a:effectLst/>
                <a:latin typeface="Arial" panose="020B0604020202020204" pitchFamily="34" charset="0"/>
              </a:rPr>
              <a:t> es el conjunto de condiciones fundamentales de vida social instituida en una comunidad jurídica las cuales por afectar centralmente la organización de estos no pueden ser alteradas por la voluntad de los individuos ni, en su caso, por la aplicación de normas extranjeras.</a:t>
            </a:r>
          </a:p>
          <a:p>
            <a:pPr algn="l"/>
            <a:r>
              <a:rPr lang="es-ES" b="0" i="0" dirty="0">
                <a:solidFill>
                  <a:srgbClr val="333333"/>
                </a:solidFill>
                <a:effectLst/>
                <a:latin typeface="Arial" panose="020B0604020202020204" pitchFamily="34" charset="0"/>
              </a:rPr>
              <a:t>Ello permitió aseverar que "las leyes de orden público son aquellas que receptan los principios sociales, políticos, económicos, morales y religiosos cardinales de una comunidad jurídica cuya existencia prima sobre los intereses individuales o sectoriales.</a:t>
            </a:r>
          </a:p>
          <a:p>
            <a:pPr algn="l"/>
            <a:r>
              <a:rPr lang="es-ES" b="0" i="0" dirty="0">
                <a:solidFill>
                  <a:srgbClr val="333333"/>
                </a:solidFill>
                <a:effectLst/>
                <a:latin typeface="Arial" panose="020B0604020202020204" pitchFamily="34" charset="0"/>
              </a:rPr>
              <a:t> la ley como contenedora de un conjunto de principios de orden superior estrechamente vinculados a la existencia y conservación de la organización social establecida y limitadora de la autonomía de la voluntad.</a:t>
            </a:r>
            <a:r>
              <a:rPr lang="es-ES" dirty="0"/>
              <a:t> </a:t>
            </a:r>
          </a:p>
          <a:p>
            <a:pPr marL="0" indent="0">
              <a:buNone/>
            </a:pPr>
            <a:endParaRPr lang="es-ES" dirty="0"/>
          </a:p>
          <a:p>
            <a:pPr marL="0" indent="0">
              <a:buNone/>
            </a:pPr>
            <a:r>
              <a:rPr lang="es-ES" dirty="0"/>
              <a:t>BANCO DE SAN JUAN S.A. c/ </a:t>
            </a:r>
            <a:r>
              <a:rPr lang="es-ES" dirty="0" err="1"/>
              <a:t>Minuzzi</a:t>
            </a:r>
            <a:r>
              <a:rPr lang="es-ES" dirty="0"/>
              <a:t>, Luis Darío y Otro s/ Sumario - Cobro de Pesos</a:t>
            </a:r>
            <a:endParaRPr lang="en-US" dirty="0"/>
          </a:p>
        </p:txBody>
      </p:sp>
      <p:sp>
        <p:nvSpPr>
          <p:cNvPr id="4" name="Marcador de pie de página 3">
            <a:extLst>
              <a:ext uri="{FF2B5EF4-FFF2-40B4-BE49-F238E27FC236}">
                <a16:creationId xmlns:a16="http://schemas.microsoft.com/office/drawing/2014/main" id="{D25D752F-D62A-4AFF-807D-D8412F8EEF86}"/>
              </a:ext>
            </a:extLst>
          </p:cNvPr>
          <p:cNvSpPr>
            <a:spLocks noGrp="1"/>
          </p:cNvSpPr>
          <p:nvPr>
            <p:ph type="ftr" sz="quarter" idx="11"/>
          </p:nvPr>
        </p:nvSpPr>
        <p:spPr/>
        <p:txBody>
          <a:bodyPr/>
          <a:lstStyle/>
          <a:p>
            <a:r>
              <a:rPr lang="es-ES"/>
              <a:t>Dr.Ruben Morcecian </a:t>
            </a:r>
          </a:p>
        </p:txBody>
      </p:sp>
    </p:spTree>
    <p:extLst>
      <p:ext uri="{BB962C8B-B14F-4D97-AF65-F5344CB8AC3E}">
        <p14:creationId xmlns:p14="http://schemas.microsoft.com/office/powerpoint/2010/main" val="33931126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Marcador de contenido 2"/>
          <p:cNvSpPr>
            <a:spLocks noGrp="1"/>
          </p:cNvSpPr>
          <p:nvPr>
            <p:ph idx="1"/>
          </p:nvPr>
        </p:nvSpPr>
        <p:spPr>
          <a:xfrm>
            <a:off x="457199" y="203839"/>
            <a:ext cx="8494749" cy="6177911"/>
          </a:xfrm>
          <a:solidFill>
            <a:srgbClr val="FCD5B5"/>
          </a:solidFill>
        </p:spPr>
        <p:txBody>
          <a:bodyPr>
            <a:normAutofit fontScale="92500" lnSpcReduction="10000"/>
          </a:bodyPr>
          <a:lstStyle/>
          <a:p>
            <a:pPr>
              <a:spcBef>
                <a:spcPct val="0"/>
              </a:spcBef>
              <a:buFont typeface="Wingdings 2" charset="0"/>
              <a:buAutoNum type="alphaLcParenR"/>
            </a:pPr>
            <a:r>
              <a:rPr lang="es-AR" sz="2800" dirty="0">
                <a:latin typeface="Constantia" charset="0"/>
              </a:rPr>
              <a:t>Declaración de lesión y/o fraude en la </a:t>
            </a:r>
          </a:p>
          <a:p>
            <a:pPr>
              <a:spcBef>
                <a:spcPct val="0"/>
              </a:spcBef>
              <a:buFont typeface="Wingdings 2" charset="0"/>
              <a:buNone/>
            </a:pPr>
            <a:r>
              <a:rPr lang="es-AR" sz="2800" dirty="0">
                <a:latin typeface="Constantia" charset="0"/>
              </a:rPr>
              <a:t>       contratación o ejecución del contrato(arts.12,332 ,338)</a:t>
            </a:r>
          </a:p>
          <a:p>
            <a:pPr>
              <a:spcBef>
                <a:spcPct val="0"/>
              </a:spcBef>
              <a:buFont typeface="Wingdings 2" charset="0"/>
              <a:buAutoNum type="alphaLcParenR"/>
            </a:pPr>
            <a:r>
              <a:rPr lang="es-AR" sz="2800" dirty="0">
                <a:latin typeface="Constantia" charset="0"/>
              </a:rPr>
              <a:t>Argumentar frustración de la finalidad del contrato para su resolución (art.1090) </a:t>
            </a:r>
          </a:p>
          <a:p>
            <a:pPr>
              <a:spcBef>
                <a:spcPct val="0"/>
              </a:spcBef>
              <a:buFont typeface="Wingdings 2" charset="0"/>
              <a:buAutoNum type="alphaLcParenR"/>
            </a:pPr>
            <a:r>
              <a:rPr lang="es-AR" sz="2800" dirty="0">
                <a:latin typeface="Constantia" charset="0"/>
              </a:rPr>
              <a:t>Invocación de abuso de derecho y/o posición dominante  (art.10 ,11,1120 Y 1122 ccc)</a:t>
            </a:r>
          </a:p>
          <a:p>
            <a:pPr>
              <a:spcBef>
                <a:spcPct val="0"/>
              </a:spcBef>
              <a:buFont typeface="Wingdings 2" charset="0"/>
              <a:buAutoNum type="alphaLcParenR"/>
            </a:pPr>
            <a:r>
              <a:rPr lang="es-AR" sz="2800" dirty="0">
                <a:latin typeface="Constantia" charset="0"/>
              </a:rPr>
              <a:t>En la mayoría de los casos aplicación de los principios de ley consumidor y normas del CCC .</a:t>
            </a:r>
          </a:p>
          <a:p>
            <a:pPr>
              <a:spcBef>
                <a:spcPct val="0"/>
              </a:spcBef>
              <a:buFont typeface="Wingdings 2" charset="0"/>
              <a:buAutoNum type="alphaLcParenR"/>
            </a:pPr>
            <a:r>
              <a:rPr lang="es-AR" sz="2800" dirty="0">
                <a:latin typeface="Constantia" charset="0"/>
              </a:rPr>
              <a:t>Judicialización de la controversia, tutela anticipada y acción preventiva del daño(Art. 52 y  1711 CCC</a:t>
            </a:r>
          </a:p>
          <a:p>
            <a:pPr>
              <a:spcBef>
                <a:spcPct val="0"/>
              </a:spcBef>
              <a:buFont typeface="Wingdings 2" charset="0"/>
              <a:buAutoNum type="alphaLcParenR"/>
            </a:pPr>
            <a:r>
              <a:rPr lang="es-AR" sz="2800" dirty="0">
                <a:latin typeface="Constantia" charset="0"/>
              </a:rPr>
              <a:t>Pago en cuotas por orden Judicial (890 CCC)</a:t>
            </a:r>
          </a:p>
          <a:p>
            <a:pPr>
              <a:spcBef>
                <a:spcPct val="0"/>
              </a:spcBef>
              <a:buFont typeface="Wingdings 2" charset="0"/>
              <a:buAutoNum type="alphaLcParenR"/>
            </a:pPr>
            <a:r>
              <a:rPr lang="es-AR" sz="2800" dirty="0">
                <a:latin typeface="Constantia" charset="0"/>
              </a:rPr>
              <a:t>Ejecucion modalizada por efecto art.743 in fine ( no perjudicar el patrimonio del deudor )</a:t>
            </a:r>
          </a:p>
          <a:p>
            <a:pPr>
              <a:spcBef>
                <a:spcPct val="0"/>
              </a:spcBef>
              <a:buFont typeface="Wingdings 2" charset="0"/>
              <a:buAutoNum type="alphaLcParenR"/>
            </a:pPr>
            <a:r>
              <a:rPr lang="es-AR" sz="2800" dirty="0">
                <a:latin typeface="Constantia" charset="0"/>
              </a:rPr>
              <a:t> imposicion  judicial del pago parcial cancelatorio (art.869 ccc rediseño del ppio de integridad del pago simil al sistema de derecho cambiario, “</a:t>
            </a:r>
            <a:r>
              <a:rPr lang="es-AR" sz="2800" dirty="0" err="1">
                <a:latin typeface="Constantia" charset="0"/>
              </a:rPr>
              <a:t>cramdown</a:t>
            </a:r>
            <a:r>
              <a:rPr lang="es-AR" sz="2800" dirty="0">
                <a:latin typeface="Constantia" charset="0"/>
              </a:rPr>
              <a:t> </a:t>
            </a:r>
            <a:r>
              <a:rPr lang="es-AR" sz="2800" dirty="0" err="1">
                <a:latin typeface="Constantia" charset="0"/>
              </a:rPr>
              <a:t>power</a:t>
            </a:r>
            <a:r>
              <a:rPr lang="es-AR" sz="2800" dirty="0">
                <a:latin typeface="Constantia" charset="0"/>
              </a:rPr>
              <a:t> </a:t>
            </a:r>
            <a:r>
              <a:rPr lang="es-AR" sz="2800" dirty="0" err="1">
                <a:latin typeface="Constantia" charset="0"/>
              </a:rPr>
              <a:t>civilis</a:t>
            </a:r>
            <a:r>
              <a:rPr lang="es-AR" sz="2800" dirty="0">
                <a:latin typeface="Constantia" charset="0"/>
              </a:rPr>
              <a:t>”? ) </a:t>
            </a:r>
            <a:endParaRPr lang="es-ES" dirty="0">
              <a:latin typeface="Constantia" charset="0"/>
            </a:endParaRPr>
          </a:p>
        </p:txBody>
      </p:sp>
      <p:sp>
        <p:nvSpPr>
          <p:cNvPr id="4" name="Marcador de pie de página 3"/>
          <p:cNvSpPr>
            <a:spLocks noGrp="1"/>
          </p:cNvSpPr>
          <p:nvPr>
            <p:ph type="ftr" sz="quarter" idx="11"/>
          </p:nvPr>
        </p:nvSpPr>
        <p:spPr/>
        <p:txBody>
          <a:bodyPr/>
          <a:lstStyle/>
          <a:p>
            <a:pPr>
              <a:defRPr/>
            </a:pPr>
            <a:r>
              <a:rPr lang="es-ES"/>
              <a:t>Dr.Ruben Morcecian </a:t>
            </a:r>
          </a:p>
        </p:txBody>
      </p:sp>
    </p:spTree>
    <p:extLst>
      <p:ext uri="{BB962C8B-B14F-4D97-AF65-F5344CB8AC3E}">
        <p14:creationId xmlns:p14="http://schemas.microsoft.com/office/powerpoint/2010/main" val="19277604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457200" y="235199"/>
            <a:ext cx="8229600" cy="6121151"/>
          </a:xfrm>
          <a:solidFill>
            <a:srgbClr val="FCD5B5"/>
          </a:solidFill>
        </p:spPr>
        <p:txBody>
          <a:bodyPr>
            <a:normAutofit fontScale="62500" lnSpcReduction="20000"/>
          </a:bodyPr>
          <a:lstStyle/>
          <a:p>
            <a:pPr marL="0" indent="0">
              <a:spcBef>
                <a:spcPct val="0"/>
              </a:spcBef>
              <a:buNone/>
            </a:pPr>
            <a:r>
              <a:rPr lang="es-AR" sz="3800" dirty="0">
                <a:latin typeface="Constantia" charset="0"/>
              </a:rPr>
              <a:t>DISCUTIR LA MORA Y SI HAY MORA , NUEVO CONCEPTO DE MORA?</a:t>
            </a:r>
          </a:p>
          <a:p>
            <a:pPr marL="0" indent="0">
              <a:lnSpc>
                <a:spcPct val="120000"/>
              </a:lnSpc>
              <a:spcBef>
                <a:spcPct val="0"/>
              </a:spcBef>
              <a:buNone/>
            </a:pPr>
            <a:r>
              <a:rPr lang="es-AR" dirty="0"/>
              <a:t>ARTICULO 886.- Mora del deudor. Principio. Mora automática. Mora del acreedor. La mora del deudor se produce por el solo transcurso del tiempo fijado para el cumplimiento de la obligación.</a:t>
            </a:r>
            <a:br>
              <a:rPr lang="es-AR" dirty="0"/>
            </a:br>
            <a:r>
              <a:rPr lang="es-AR" dirty="0"/>
              <a:t>El acreedor incurre en mora si el deudor le efectúa una oferta de pago de conformidad con el artículo 867 (requisitos del pago) y se rehúsa injustificadamente a recibirlo </a:t>
            </a:r>
            <a:endParaRPr lang="es-AR" dirty="0">
              <a:latin typeface="Constantia" charset="0"/>
            </a:endParaRPr>
          </a:p>
          <a:p>
            <a:pPr marL="0" indent="0">
              <a:lnSpc>
                <a:spcPct val="120000"/>
              </a:lnSpc>
              <a:spcBef>
                <a:spcPct val="0"/>
              </a:spcBef>
              <a:buNone/>
            </a:pPr>
            <a:r>
              <a:rPr lang="es-AR" dirty="0"/>
              <a:t>ARTICULO 888.- Eximición. Para eximirse de las consecuencias jurídicas derivadas de la mora, el deudor debe probar que no le es imputable, cualquiera sea el lugar de pago de la obligación </a:t>
            </a:r>
          </a:p>
          <a:p>
            <a:pPr marL="0" indent="0">
              <a:lnSpc>
                <a:spcPct val="120000"/>
              </a:lnSpc>
              <a:spcBef>
                <a:spcPct val="0"/>
              </a:spcBef>
              <a:buNone/>
            </a:pPr>
            <a:r>
              <a:rPr lang="es-AR" b="1" dirty="0">
                <a:solidFill>
                  <a:srgbClr val="000000"/>
                </a:solidFill>
                <a:latin typeface="Constantia" charset="0"/>
              </a:rPr>
              <a:t>PAGO A MEJOR FORTUNA Y PAGO EN CUOTAS </a:t>
            </a:r>
          </a:p>
          <a:p>
            <a:r>
              <a:rPr lang="es-AR" dirty="0"/>
              <a:t>ARTICULO 889.- Principio. Las partes </a:t>
            </a:r>
            <a:r>
              <a:rPr lang="es-AR" i="1" dirty="0"/>
              <a:t>pueden acordar </a:t>
            </a:r>
            <a:r>
              <a:rPr lang="es-AR" dirty="0"/>
              <a:t>que el deudor pague cuando pueda, o mejore de fortuna; en este supuesto, se aplican las reglas de las obligaciones a plazo indeterminado. EL JUEZ PODRIA IMPONER QUE EL DEUDOR PAGUE CUANDO Y COMO PUEDA                          890 CCC</a:t>
            </a:r>
          </a:p>
          <a:p>
            <a:br>
              <a:rPr lang="es-AR" dirty="0"/>
            </a:br>
            <a:r>
              <a:rPr lang="es-AR" dirty="0"/>
              <a:t>ARTICULO 890.- Carga de la prueba. El acreedor puede reclamar el cumplimiento de la prestación, y corresponde al deudor demostrar que su estado patrimonial le impide pagar. En caso de condena, el </a:t>
            </a:r>
            <a:r>
              <a:rPr lang="es-AR" i="1" dirty="0"/>
              <a:t>juez puede fijar el pago en cuotas.</a:t>
            </a:r>
          </a:p>
          <a:p>
            <a:endParaRPr lang="es-AR" dirty="0"/>
          </a:p>
        </p:txBody>
      </p:sp>
      <p:sp>
        <p:nvSpPr>
          <p:cNvPr id="4" name="Marcador de pie de página 3"/>
          <p:cNvSpPr>
            <a:spLocks noGrp="1"/>
          </p:cNvSpPr>
          <p:nvPr>
            <p:ph type="ftr" sz="quarter" idx="11"/>
          </p:nvPr>
        </p:nvSpPr>
        <p:spPr/>
        <p:txBody>
          <a:bodyPr/>
          <a:lstStyle/>
          <a:p>
            <a:r>
              <a:rPr lang="es-ES"/>
              <a:t>Dr.Ruben Morcecian </a:t>
            </a:r>
          </a:p>
        </p:txBody>
      </p:sp>
      <p:sp>
        <p:nvSpPr>
          <p:cNvPr id="5" name="Flecha derecha 4"/>
          <p:cNvSpPr/>
          <p:nvPr/>
        </p:nvSpPr>
        <p:spPr>
          <a:xfrm>
            <a:off x="5879126" y="4712535"/>
            <a:ext cx="978408" cy="484632"/>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Tree>
    <p:extLst>
      <p:ext uri="{BB962C8B-B14F-4D97-AF65-F5344CB8AC3E}">
        <p14:creationId xmlns:p14="http://schemas.microsoft.com/office/powerpoint/2010/main" val="8671910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pie de página 3"/>
          <p:cNvSpPr>
            <a:spLocks noGrp="1"/>
          </p:cNvSpPr>
          <p:nvPr>
            <p:ph type="ftr" sz="quarter" idx="11"/>
          </p:nvPr>
        </p:nvSpPr>
        <p:spPr>
          <a:xfrm>
            <a:off x="3124200" y="6356350"/>
            <a:ext cx="2895600" cy="365125"/>
          </a:xfrm>
        </p:spPr>
        <p:txBody>
          <a:bodyPr/>
          <a:lstStyle/>
          <a:p>
            <a:r>
              <a:rPr lang="es-ES" dirty="0" err="1"/>
              <a:t>Dr.Ruben</a:t>
            </a:r>
            <a:r>
              <a:rPr lang="es-ES" dirty="0"/>
              <a:t> Morcecian </a:t>
            </a:r>
          </a:p>
        </p:txBody>
      </p:sp>
      <p:sp>
        <p:nvSpPr>
          <p:cNvPr id="6" name="Marcador de contenido 5"/>
          <p:cNvSpPr>
            <a:spLocks noGrp="1"/>
          </p:cNvSpPr>
          <p:nvPr>
            <p:ph idx="1"/>
          </p:nvPr>
        </p:nvSpPr>
        <p:spPr>
          <a:xfrm>
            <a:off x="457200" y="172479"/>
            <a:ext cx="8447716" cy="6183871"/>
          </a:xfrm>
          <a:solidFill>
            <a:srgbClr val="FCD5B5"/>
          </a:solidFill>
        </p:spPr>
        <p:txBody>
          <a:bodyPr>
            <a:normAutofit fontScale="70000" lnSpcReduction="20000"/>
          </a:bodyPr>
          <a:lstStyle/>
          <a:p>
            <a:pPr marL="0" indent="0">
              <a:buNone/>
            </a:pPr>
            <a:r>
              <a:rPr lang="es-AR" dirty="0"/>
              <a:t>Cumplimiento o Pago imposible: </a:t>
            </a:r>
          </a:p>
          <a:p>
            <a:pPr marL="0" indent="0">
              <a:buNone/>
            </a:pPr>
            <a:r>
              <a:rPr lang="es-AR" dirty="0"/>
              <a:t>ARTICULO 955.- Definición. La imposibilidad sobrevenida, objetiva, absoluta y definitiva de la prestación, producida por caso fortuito o fuerza mayor, extingue la obligación, sin responsabilidad. Si la imposibilidad sobreviene debido a causas imputables al deudor, la obligación modifica su objeto y se convierte en la de pagar una indemnización de los daños causados.</a:t>
            </a:r>
            <a:br>
              <a:rPr lang="es-AR" dirty="0"/>
            </a:br>
            <a:br>
              <a:rPr lang="es-AR" dirty="0"/>
            </a:br>
            <a:r>
              <a:rPr lang="es-AR" dirty="0"/>
              <a:t>ARTICULO 956.- Imposibilidad temporaria. La imposibilidad sobrevenida, objetiva, absoluta y temporaria de la prestación tiene efecto extintivo cuando el plazo es esencial, o cuando su duración frustra el interés del acreedor de modo irreversible</a:t>
            </a:r>
          </a:p>
          <a:p>
            <a:pPr marL="0" indent="0">
              <a:buNone/>
            </a:pPr>
            <a:endParaRPr lang="es-AR" dirty="0"/>
          </a:p>
          <a:p>
            <a:pPr marL="0" indent="0">
              <a:buNone/>
            </a:pPr>
            <a:r>
              <a:rPr lang="es-AR" dirty="0"/>
              <a:t>Y el 1732 ?? Imposibilidad de cumplimiento. El deudor de una obligación queda eximido del cumplimiento, y no es responsable, si la obligación se ha extinguido por imposibilidad de cumplimiento objetiva y absoluta no imputable al obligado. La existencia de esa imposibilidad debe apreciarse teniendo en cuenta las exigencias de la buena fe y la prohibición del ejercicio abusivo de los derechos </a:t>
            </a:r>
            <a:endParaRPr lang="es-ES" dirty="0"/>
          </a:p>
        </p:txBody>
      </p:sp>
    </p:spTree>
    <p:extLst>
      <p:ext uri="{BB962C8B-B14F-4D97-AF65-F5344CB8AC3E}">
        <p14:creationId xmlns:p14="http://schemas.microsoft.com/office/powerpoint/2010/main" val="12435767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457200" y="391998"/>
            <a:ext cx="8229600" cy="5734165"/>
          </a:xfrm>
          <a:solidFill>
            <a:srgbClr val="FCD5B5"/>
          </a:solidFill>
        </p:spPr>
        <p:txBody>
          <a:bodyPr>
            <a:normAutofit fontScale="70000" lnSpcReduction="20000"/>
          </a:bodyPr>
          <a:lstStyle/>
          <a:p>
            <a:pPr marL="0" indent="0">
              <a:buNone/>
            </a:pPr>
            <a:r>
              <a:rPr lang="es-AR" sz="4000" b="1" dirty="0"/>
              <a:t>El Caso Fortuito 1730 CCC</a:t>
            </a:r>
          </a:p>
          <a:p>
            <a:r>
              <a:rPr lang="es-AR" dirty="0"/>
              <a:t> Caso fortuito. Fuerza mayor. Se considera caso fortuito o fuerza </a:t>
            </a:r>
            <a:r>
              <a:rPr lang="es-AR" sz="3400" dirty="0"/>
              <a:t>mayor al hecho que no ha podido ser previsto o que, habiendo sido previsto, no ha podido ser evitado. El caso fortuito o fuerza mayor exime de responsabilidad, excepto disposición en contrario.</a:t>
            </a:r>
            <a:br>
              <a:rPr lang="es-AR" sz="3400" dirty="0"/>
            </a:br>
            <a:br>
              <a:rPr lang="es-AR" sz="3400" dirty="0"/>
            </a:br>
            <a:r>
              <a:rPr lang="es-AR" sz="3400" dirty="0"/>
              <a:t>Este Código emplea los términos “caso fortuito” y “fuerza mayor” como sinónimos.</a:t>
            </a:r>
          </a:p>
          <a:p>
            <a:pPr marL="0" indent="0">
              <a:buNone/>
            </a:pPr>
            <a:endParaRPr lang="es-ES_tradnl" sz="3400" dirty="0"/>
          </a:p>
          <a:p>
            <a:pPr marL="0" indent="0">
              <a:buNone/>
            </a:pPr>
            <a:r>
              <a:rPr lang="es-AR" sz="3400" dirty="0"/>
              <a:t>Pero  como señala Lopez Mesa , ademas el nuevo Código emplea la expresión caso fortuito en los artículos 763, 792, 955, 1201, 1203, 1206, 1268, 1371, 1376, 1413, 1536 inc. d), 1730, 1731, 1733, 1767, 1787, 1975, 2° párrafo, 2146 2° párrafo, 2404 2° párrafo, 2515 último párrafo, 2519 y la expresión fuerza mayor en el art. 1258 del msimo.(sugiero Leer a Lopez Mesa en un excelente articulo publicado en La Ley 2015) </a:t>
            </a:r>
          </a:p>
          <a:p>
            <a:endParaRPr lang="es-ES" dirty="0"/>
          </a:p>
        </p:txBody>
      </p:sp>
      <p:sp>
        <p:nvSpPr>
          <p:cNvPr id="4" name="Marcador de pie de página 3"/>
          <p:cNvSpPr>
            <a:spLocks noGrp="1"/>
          </p:cNvSpPr>
          <p:nvPr>
            <p:ph type="ftr" sz="quarter" idx="11"/>
          </p:nvPr>
        </p:nvSpPr>
        <p:spPr/>
        <p:txBody>
          <a:bodyPr/>
          <a:lstStyle/>
          <a:p>
            <a:r>
              <a:rPr lang="es-ES"/>
              <a:t>Dr.Ruben Morcecian </a:t>
            </a:r>
          </a:p>
        </p:txBody>
      </p:sp>
    </p:spTree>
    <p:extLst>
      <p:ext uri="{BB962C8B-B14F-4D97-AF65-F5344CB8AC3E}">
        <p14:creationId xmlns:p14="http://schemas.microsoft.com/office/powerpoint/2010/main" val="41505734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125421" y="260482"/>
            <a:ext cx="8779495" cy="6251565"/>
          </a:xfrm>
          <a:solidFill>
            <a:srgbClr val="FCD5B5"/>
          </a:solidFill>
        </p:spPr>
        <p:txBody>
          <a:bodyPr>
            <a:normAutofit fontScale="70000" lnSpcReduction="20000"/>
          </a:bodyPr>
          <a:lstStyle/>
          <a:p>
            <a:r>
              <a:rPr lang="es-ES" sz="3400" dirty="0" err="1"/>
              <a:t>Teoria</a:t>
            </a:r>
            <a:r>
              <a:rPr lang="es-ES" sz="3400" dirty="0"/>
              <a:t> de la imprevisión 1091 ccc </a:t>
            </a:r>
          </a:p>
          <a:p>
            <a:endParaRPr lang="es-ES" sz="3400" dirty="0"/>
          </a:p>
          <a:p>
            <a:r>
              <a:rPr lang="es-AR" sz="3400" dirty="0"/>
              <a:t>Imprevisión. Si en un contrato conmutativo de ejecución diferida o permanente, la prestación a cargo de una de las partes se torna </a:t>
            </a:r>
            <a:r>
              <a:rPr lang="es-AR" sz="3400" b="1" i="1" dirty="0"/>
              <a:t>excesivamente onerosa, por una alteración extraordinaria de las circunstancias existentes al tiempo de su celebración, sobrevenida por causas ajenas a las partes y al riesgo asumido por la que es afectada, </a:t>
            </a:r>
            <a:r>
              <a:rPr lang="es-AR" sz="3400" dirty="0"/>
              <a:t>ésta tiene derecho a plantear </a:t>
            </a:r>
            <a:r>
              <a:rPr lang="es-AR" sz="3400" u="sng" dirty="0"/>
              <a:t>extrajudicialmente, o pedir ante un juez</a:t>
            </a:r>
            <a:r>
              <a:rPr lang="es-AR" sz="3400" dirty="0"/>
              <a:t>, por </a:t>
            </a:r>
            <a:r>
              <a:rPr lang="es-AR" sz="3400" u="sng" dirty="0"/>
              <a:t>acción o como excepción</a:t>
            </a:r>
            <a:r>
              <a:rPr lang="es-AR" sz="3400" dirty="0"/>
              <a:t>, la resolución total o parcial del contrato, o su adecuación. Igual regla se aplica al tercero a quien le han sido conferidos derechos, o asignadas obligaciones, resultantes del contrato; y al contrato aleatorio si la prestación se torna excesivamente onerosa por causas extrañas a su álea propia.</a:t>
            </a:r>
          </a:p>
          <a:p>
            <a:pPr marL="0" indent="0">
              <a:buNone/>
            </a:pPr>
            <a:r>
              <a:rPr lang="es-ES" sz="3400" dirty="0"/>
              <a:t>En este caso el contrato puede continuar con modificaciones por la especiales circunstancias acaecidas </a:t>
            </a:r>
          </a:p>
          <a:p>
            <a:pPr marL="0" indent="0">
              <a:buNone/>
            </a:pPr>
            <a:r>
              <a:rPr lang="es-ES" sz="3400" dirty="0"/>
              <a:t>Todo ello se refunde en la </a:t>
            </a:r>
            <a:r>
              <a:rPr lang="es-ES" sz="3400" b="1" i="1" u="sng" dirty="0"/>
              <a:t>formula esfuerzo compartido </a:t>
            </a:r>
            <a:r>
              <a:rPr lang="es-ES" sz="3400" dirty="0"/>
              <a:t>utilizada por la ley de emergencia 27541 art.60 para los créditos UVA y e l reajuste equitativo del decreto </a:t>
            </a:r>
            <a:r>
              <a:rPr lang="es-ES" dirty="0"/>
              <a:t>214/02</a:t>
            </a:r>
          </a:p>
          <a:p>
            <a:endParaRPr lang="es-AR" dirty="0"/>
          </a:p>
          <a:p>
            <a:endParaRPr lang="es-ES" dirty="0"/>
          </a:p>
          <a:p>
            <a:endParaRPr lang="es-ES" dirty="0"/>
          </a:p>
          <a:p>
            <a:endParaRPr lang="es-ES" dirty="0"/>
          </a:p>
          <a:p>
            <a:endParaRPr lang="es-ES" dirty="0"/>
          </a:p>
          <a:p>
            <a:endParaRPr lang="es-ES" dirty="0"/>
          </a:p>
          <a:p>
            <a:pPr marL="0" indent="0">
              <a:buNone/>
            </a:pPr>
            <a:endParaRPr lang="es-ES" sz="3400" dirty="0"/>
          </a:p>
          <a:p>
            <a:pPr marL="0" indent="0">
              <a:buNone/>
            </a:pPr>
            <a:endParaRPr lang="es-ES" dirty="0"/>
          </a:p>
        </p:txBody>
      </p:sp>
      <p:sp>
        <p:nvSpPr>
          <p:cNvPr id="4" name="Marcador de pie de página 3"/>
          <p:cNvSpPr>
            <a:spLocks noGrp="1"/>
          </p:cNvSpPr>
          <p:nvPr>
            <p:ph type="ftr" sz="quarter" idx="11"/>
          </p:nvPr>
        </p:nvSpPr>
        <p:spPr/>
        <p:txBody>
          <a:bodyPr/>
          <a:lstStyle/>
          <a:p>
            <a:r>
              <a:rPr lang="es-ES"/>
              <a:t>Dr.Ruben Morcecian </a:t>
            </a:r>
          </a:p>
        </p:txBody>
      </p:sp>
    </p:spTree>
    <p:extLst>
      <p:ext uri="{BB962C8B-B14F-4D97-AF65-F5344CB8AC3E}">
        <p14:creationId xmlns:p14="http://schemas.microsoft.com/office/powerpoint/2010/main" val="27818457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457199" y="188159"/>
            <a:ext cx="8494749" cy="6168191"/>
          </a:xfrm>
          <a:solidFill>
            <a:srgbClr val="FCD5B5"/>
          </a:solidFill>
        </p:spPr>
        <p:txBody>
          <a:bodyPr>
            <a:normAutofit fontScale="85000" lnSpcReduction="20000"/>
          </a:bodyPr>
          <a:lstStyle/>
          <a:p>
            <a:pPr marL="0" indent="0">
              <a:buNone/>
            </a:pPr>
            <a:r>
              <a:rPr lang="es-ES" dirty="0"/>
              <a:t>Morigeración intereses 771 ccc</a:t>
            </a:r>
          </a:p>
          <a:p>
            <a:r>
              <a:rPr lang="es-AR" dirty="0"/>
              <a:t>Los jueces pueden reducir los intereses cuando la tasa fijada o el resultado que provoque la capitalización de intereses excede, sin justificación y desproporcionadamente, el costo medio del dinero para deudores y operaciones similares en el lugar donde se contrajo la obligación.</a:t>
            </a:r>
          </a:p>
          <a:p>
            <a:r>
              <a:rPr lang="es-ES_tradnl" dirty="0"/>
              <a:t> </a:t>
            </a:r>
            <a:r>
              <a:rPr lang="es-ES" dirty="0"/>
              <a:t>Propiciar la </a:t>
            </a:r>
            <a:r>
              <a:rPr lang="es-ES" i="1" dirty="0"/>
              <a:t>portabilidad</a:t>
            </a:r>
            <a:r>
              <a:rPr lang="es-ES" dirty="0"/>
              <a:t> de deudas , es decir cambio de acreedor por otro mas amigable.</a:t>
            </a:r>
          </a:p>
          <a:p>
            <a:r>
              <a:rPr lang="es-ES" dirty="0"/>
              <a:t> Modificaciones del contrato por el juez ? Si se afecta orden publico, podría ser Art 960  </a:t>
            </a:r>
          </a:p>
          <a:p>
            <a:r>
              <a:rPr lang="es-AR" dirty="0"/>
              <a:t>Los jueces no tienen facultades para modificar las estipulaciones de los contratos, excepto que sea a pedido de una de las partes cuando lo autoriza la ley, o de oficio cuando se afecta, de modo manifiesto, el orden público. ( </a:t>
            </a:r>
            <a:r>
              <a:rPr lang="es-AR" i="1" dirty="0"/>
              <a:t>orden publico </a:t>
            </a:r>
            <a:r>
              <a:rPr lang="es-AR" i="1" dirty="0" err="1"/>
              <a:t>economico</a:t>
            </a:r>
            <a:r>
              <a:rPr lang="es-AR" dirty="0"/>
              <a:t>) ver filmina anteriores  </a:t>
            </a:r>
            <a:endParaRPr lang="es-ES" dirty="0"/>
          </a:p>
          <a:p>
            <a:endParaRPr lang="es-ES" dirty="0"/>
          </a:p>
        </p:txBody>
      </p:sp>
      <p:sp>
        <p:nvSpPr>
          <p:cNvPr id="4" name="Marcador de pie de página 3"/>
          <p:cNvSpPr>
            <a:spLocks noGrp="1"/>
          </p:cNvSpPr>
          <p:nvPr>
            <p:ph type="ftr" sz="quarter" idx="11"/>
          </p:nvPr>
        </p:nvSpPr>
        <p:spPr/>
        <p:txBody>
          <a:bodyPr/>
          <a:lstStyle/>
          <a:p>
            <a:r>
              <a:rPr lang="es-ES"/>
              <a:t>Dr.Ruben Morcecian </a:t>
            </a:r>
          </a:p>
        </p:txBody>
      </p:sp>
    </p:spTree>
    <p:extLst>
      <p:ext uri="{BB962C8B-B14F-4D97-AF65-F5344CB8AC3E}">
        <p14:creationId xmlns:p14="http://schemas.microsoft.com/office/powerpoint/2010/main" val="38444129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457200" y="374443"/>
            <a:ext cx="8229600" cy="6039923"/>
          </a:xfrm>
          <a:solidFill>
            <a:srgbClr val="FCD5B5"/>
          </a:solidFill>
        </p:spPr>
        <p:txBody>
          <a:bodyPr/>
          <a:lstStyle/>
          <a:p>
            <a:pPr marL="0" indent="0">
              <a:buNone/>
            </a:pPr>
            <a:r>
              <a:rPr lang="es-ES" b="1" dirty="0"/>
              <a:t>LOS EFECTOS COVID</a:t>
            </a:r>
          </a:p>
          <a:p>
            <a:pPr marL="514350" indent="-514350">
              <a:buAutoNum type="arabicParenR"/>
            </a:pPr>
            <a:r>
              <a:rPr lang="es-ES" b="1" u="sng" dirty="0"/>
              <a:t>Directos </a:t>
            </a:r>
            <a:r>
              <a:rPr lang="es-ES" dirty="0"/>
              <a:t>: Sobre el sistema de salud, el cual se ve afectado por </a:t>
            </a:r>
          </a:p>
          <a:p>
            <a:pPr>
              <a:buFont typeface="Wingdings" charset="2"/>
              <a:buChar char="Ø"/>
            </a:pPr>
            <a:r>
              <a:rPr lang="es-ES" dirty="0"/>
              <a:t>Cargas extraordinarias</a:t>
            </a:r>
          </a:p>
          <a:p>
            <a:pPr>
              <a:buFont typeface="Wingdings" charset="2"/>
              <a:buChar char="Ø"/>
            </a:pPr>
            <a:r>
              <a:rPr lang="es-ES" dirty="0"/>
              <a:t>Insuficiente atención</a:t>
            </a:r>
          </a:p>
          <a:p>
            <a:pPr>
              <a:buFont typeface="Wingdings" charset="2"/>
              <a:buChar char="Ø"/>
            </a:pPr>
            <a:r>
              <a:rPr lang="es-ES" dirty="0"/>
              <a:t>Servicios fragmentados y deficientes</a:t>
            </a:r>
          </a:p>
          <a:p>
            <a:pPr>
              <a:buFont typeface="Wingdings" charset="2"/>
              <a:buChar char="Ø"/>
            </a:pPr>
            <a:r>
              <a:rPr lang="es-ES" dirty="0"/>
              <a:t>Difícil y desigual acceso a los servicios de salud</a:t>
            </a:r>
          </a:p>
          <a:p>
            <a:pPr marL="0" indent="0">
              <a:buNone/>
            </a:pPr>
            <a:r>
              <a:rPr lang="es-ES" dirty="0"/>
              <a:t>Medios para hacer frente ?</a:t>
            </a:r>
          </a:p>
          <a:p>
            <a:pPr marL="0" indent="0">
              <a:buNone/>
            </a:pPr>
            <a:r>
              <a:rPr lang="es-ES" i="1" dirty="0"/>
              <a:t>Aislamiento-Cuarentena-Distanciamiento</a:t>
            </a:r>
          </a:p>
          <a:p>
            <a:pPr marL="0" indent="0">
              <a:buNone/>
            </a:pPr>
            <a:r>
              <a:rPr lang="es-ES" dirty="0"/>
              <a:t>Que provoca ello? </a:t>
            </a:r>
          </a:p>
        </p:txBody>
      </p:sp>
      <p:sp>
        <p:nvSpPr>
          <p:cNvPr id="2" name="Flecha derecha 1"/>
          <p:cNvSpPr/>
          <p:nvPr/>
        </p:nvSpPr>
        <p:spPr>
          <a:xfrm>
            <a:off x="3956362" y="5602247"/>
            <a:ext cx="978408" cy="484632"/>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5" name="Marcador de pie de página 4"/>
          <p:cNvSpPr>
            <a:spLocks noGrp="1"/>
          </p:cNvSpPr>
          <p:nvPr>
            <p:ph type="ftr" sz="quarter" idx="11"/>
          </p:nvPr>
        </p:nvSpPr>
        <p:spPr/>
        <p:txBody>
          <a:bodyPr/>
          <a:lstStyle/>
          <a:p>
            <a:r>
              <a:rPr lang="es-ES"/>
              <a:t>Dr.Ruben Morcecian </a:t>
            </a:r>
          </a:p>
        </p:txBody>
      </p:sp>
    </p:spTree>
    <p:extLst>
      <p:ext uri="{BB962C8B-B14F-4D97-AF65-F5344CB8AC3E}">
        <p14:creationId xmlns:p14="http://schemas.microsoft.com/office/powerpoint/2010/main" val="17525107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457200" y="391998"/>
            <a:ext cx="8229600" cy="5734165"/>
          </a:xfrm>
          <a:solidFill>
            <a:srgbClr val="FCD5B5"/>
          </a:solidFill>
        </p:spPr>
        <p:txBody>
          <a:bodyPr>
            <a:normAutofit fontScale="92500"/>
          </a:bodyPr>
          <a:lstStyle/>
          <a:p>
            <a:endParaRPr lang="es-AR" dirty="0"/>
          </a:p>
          <a:p>
            <a:r>
              <a:rPr lang="es-ES" dirty="0"/>
              <a:t>BUENA FE CONTRACTUAL  en la  CELEBRACION Y EJECUCION ART 961 </a:t>
            </a:r>
          </a:p>
          <a:p>
            <a:r>
              <a:rPr lang="es-ES" dirty="0"/>
              <a:t> EN LA INTERPRETACION del contrato  ART.1061</a:t>
            </a:r>
          </a:p>
          <a:p>
            <a:r>
              <a:rPr lang="es-ES" i="1" dirty="0"/>
              <a:t>Atenuación de Responsabilidad: </a:t>
            </a:r>
            <a:r>
              <a:rPr lang="es-ES" dirty="0"/>
              <a:t>1742 ccc</a:t>
            </a:r>
          </a:p>
          <a:p>
            <a:r>
              <a:rPr lang="es-AR" dirty="0"/>
              <a:t>El juez, al fijar la indemnización, puede atenuarla si es equitativo en función del patrimonio del deudor, la situación personal de la víctima y las circunstancias del hecho. Esta facultad no es aplicable en caso de dolo del responsable. </a:t>
            </a:r>
            <a:endParaRPr lang="es-ES" dirty="0"/>
          </a:p>
          <a:p>
            <a:endParaRPr lang="es-ES" dirty="0"/>
          </a:p>
        </p:txBody>
      </p:sp>
      <p:sp>
        <p:nvSpPr>
          <p:cNvPr id="4" name="Marcador de pie de página 3"/>
          <p:cNvSpPr>
            <a:spLocks noGrp="1"/>
          </p:cNvSpPr>
          <p:nvPr>
            <p:ph type="ftr" sz="quarter" idx="11"/>
          </p:nvPr>
        </p:nvSpPr>
        <p:spPr/>
        <p:txBody>
          <a:bodyPr/>
          <a:lstStyle/>
          <a:p>
            <a:r>
              <a:rPr lang="es-ES"/>
              <a:t>Dr.Ruben Morcecian </a:t>
            </a:r>
          </a:p>
        </p:txBody>
      </p:sp>
    </p:spTree>
    <p:extLst>
      <p:ext uri="{BB962C8B-B14F-4D97-AF65-F5344CB8AC3E}">
        <p14:creationId xmlns:p14="http://schemas.microsoft.com/office/powerpoint/2010/main" val="5393379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pie de página 3"/>
          <p:cNvSpPr>
            <a:spLocks noGrp="1"/>
          </p:cNvSpPr>
          <p:nvPr>
            <p:ph type="ftr" sz="quarter" idx="11"/>
          </p:nvPr>
        </p:nvSpPr>
        <p:spPr/>
        <p:txBody>
          <a:bodyPr/>
          <a:lstStyle/>
          <a:p>
            <a:r>
              <a:rPr lang="es-ES"/>
              <a:t>Dr.Ruben Morcecian </a:t>
            </a:r>
          </a:p>
        </p:txBody>
      </p:sp>
      <p:pic>
        <p:nvPicPr>
          <p:cNvPr id="5" name="Imagen 1" descr="images.jpg"/>
          <p:cNvPicPr>
            <a:picLocks noGrp="1" noChangeAspect="1"/>
          </p:cNvPicPr>
          <p:nvPr>
            <p:ph idx="1"/>
          </p:nvPr>
        </p:nvPicPr>
        <p:blipFill>
          <a:blip r:embed="rId2">
            <a:extLst>
              <a:ext uri="{28A0092B-C50C-407E-A947-70E740481C1C}">
                <a14:useLocalDpi xmlns:a14="http://schemas.microsoft.com/office/drawing/2010/main" val="0"/>
              </a:ext>
            </a:extLst>
          </a:blip>
          <a:srcRect t="4893" b="4893"/>
          <a:stretch>
            <a:fillRect/>
          </a:stretch>
        </p:blipFill>
        <p:spPr bwMode="auto">
          <a:xfrm>
            <a:off x="457200" y="862396"/>
            <a:ext cx="8229600" cy="49234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42436592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457200" y="244202"/>
            <a:ext cx="8229600" cy="6332966"/>
          </a:xfrm>
          <a:solidFill>
            <a:srgbClr val="FCD5B5"/>
          </a:solidFill>
        </p:spPr>
        <p:txBody>
          <a:bodyPr/>
          <a:lstStyle/>
          <a:p>
            <a:pPr marL="514350" indent="-514350">
              <a:buAutoNum type="arabicParenR" startAt="2"/>
            </a:pPr>
            <a:r>
              <a:rPr lang="es-ES" b="1" u="sng" dirty="0"/>
              <a:t>Indirectos </a:t>
            </a:r>
            <a:r>
              <a:rPr lang="es-ES" dirty="0"/>
              <a:t>:</a:t>
            </a:r>
          </a:p>
          <a:p>
            <a:pPr marL="514350" indent="-514350">
              <a:buAutoNum type="alphaLcParenR"/>
            </a:pPr>
            <a:r>
              <a:rPr lang="es-ES" dirty="0"/>
              <a:t>Suspensión de actividad comercial, productiva y servicios, esencialmente</a:t>
            </a:r>
          </a:p>
          <a:p>
            <a:pPr>
              <a:buFont typeface="Wingdings" charset="2"/>
              <a:buChar char="Ø"/>
            </a:pPr>
            <a:r>
              <a:rPr lang="es-ES" dirty="0"/>
              <a:t> Educación</a:t>
            </a:r>
          </a:p>
          <a:p>
            <a:pPr>
              <a:buFont typeface="Wingdings" charset="2"/>
              <a:buChar char="Ø"/>
            </a:pPr>
            <a:r>
              <a:rPr lang="es-ES" dirty="0"/>
              <a:t>Comercios</a:t>
            </a:r>
          </a:p>
          <a:p>
            <a:pPr>
              <a:buFont typeface="Wingdings" charset="2"/>
              <a:buChar char="Ø"/>
            </a:pPr>
            <a:r>
              <a:rPr lang="es-ES" dirty="0"/>
              <a:t>Transporte </a:t>
            </a:r>
          </a:p>
          <a:p>
            <a:pPr>
              <a:buFont typeface="Wingdings" charset="2"/>
              <a:buChar char="Ø"/>
            </a:pPr>
            <a:r>
              <a:rPr lang="es-ES" dirty="0"/>
              <a:t>Turismo</a:t>
            </a:r>
          </a:p>
          <a:p>
            <a:pPr>
              <a:buFont typeface="Wingdings" charset="2"/>
              <a:buChar char="Ø"/>
            </a:pPr>
            <a:r>
              <a:rPr lang="es-ES" dirty="0"/>
              <a:t>Producción no esencial (casi el 70% no lo es)</a:t>
            </a:r>
          </a:p>
          <a:p>
            <a:pPr>
              <a:buFont typeface="Wingdings" charset="2"/>
              <a:buChar char="Ø"/>
            </a:pPr>
            <a:r>
              <a:rPr lang="es-ES" dirty="0"/>
              <a:t>Servicios no esenciales , </a:t>
            </a:r>
          </a:p>
          <a:p>
            <a:pPr marL="0" indent="0">
              <a:buNone/>
            </a:pPr>
            <a:r>
              <a:rPr lang="es-ES" dirty="0"/>
              <a:t>Lo cual provoca                desempleo y recesión  </a:t>
            </a:r>
          </a:p>
          <a:p>
            <a:pPr marL="514350" indent="-514350">
              <a:buAutoNum type="alphaLcParenR"/>
            </a:pPr>
            <a:endParaRPr lang="es-ES" dirty="0"/>
          </a:p>
        </p:txBody>
      </p:sp>
      <p:sp>
        <p:nvSpPr>
          <p:cNvPr id="4" name="Flecha derecha 3"/>
          <p:cNvSpPr/>
          <p:nvPr/>
        </p:nvSpPr>
        <p:spPr>
          <a:xfrm>
            <a:off x="3337672" y="5520846"/>
            <a:ext cx="978408" cy="484632"/>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5" name="Marcador de pie de página 4"/>
          <p:cNvSpPr>
            <a:spLocks noGrp="1"/>
          </p:cNvSpPr>
          <p:nvPr>
            <p:ph type="ftr" sz="quarter" idx="11"/>
          </p:nvPr>
        </p:nvSpPr>
        <p:spPr/>
        <p:txBody>
          <a:bodyPr/>
          <a:lstStyle/>
          <a:p>
            <a:r>
              <a:rPr lang="es-ES"/>
              <a:t>Dr.Ruben Morcecian </a:t>
            </a:r>
          </a:p>
        </p:txBody>
      </p:sp>
    </p:spTree>
    <p:extLst>
      <p:ext uri="{BB962C8B-B14F-4D97-AF65-F5344CB8AC3E}">
        <p14:creationId xmlns:p14="http://schemas.microsoft.com/office/powerpoint/2010/main" val="14229764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457200" y="381000"/>
            <a:ext cx="8432404" cy="6065927"/>
          </a:xfrm>
          <a:solidFill>
            <a:srgbClr val="FCD5B5"/>
          </a:solidFill>
        </p:spPr>
        <p:txBody>
          <a:bodyPr>
            <a:normAutofit fontScale="85000" lnSpcReduction="20000"/>
          </a:bodyPr>
          <a:lstStyle/>
          <a:p>
            <a:pPr marL="0" indent="0">
              <a:buNone/>
            </a:pPr>
            <a:r>
              <a:rPr lang="es-ES" dirty="0"/>
              <a:t>3</a:t>
            </a:r>
            <a:r>
              <a:rPr lang="es-ES" b="1" u="sng" dirty="0"/>
              <a:t>) Efectos a Mediano y Largo Plazo</a:t>
            </a:r>
          </a:p>
          <a:p>
            <a:pPr>
              <a:buFont typeface="Wingdings" charset="2"/>
              <a:buChar char="Ø"/>
            </a:pPr>
            <a:r>
              <a:rPr lang="es-ES" dirty="0"/>
              <a:t>Ruptura cadena de pagos</a:t>
            </a:r>
          </a:p>
          <a:p>
            <a:pPr>
              <a:buFont typeface="Wingdings" charset="2"/>
              <a:buChar char="Ø"/>
            </a:pPr>
            <a:r>
              <a:rPr lang="es-ES" dirty="0"/>
              <a:t>Desintegración cadena de valor  </a:t>
            </a:r>
          </a:p>
          <a:p>
            <a:pPr>
              <a:buFont typeface="Wingdings" charset="2"/>
              <a:buChar char="Ø"/>
            </a:pPr>
            <a:r>
              <a:rPr lang="es-ES" dirty="0"/>
              <a:t> Quiebras</a:t>
            </a:r>
          </a:p>
          <a:p>
            <a:pPr>
              <a:buFont typeface="Wingdings" charset="2"/>
              <a:buChar char="Ø"/>
            </a:pPr>
            <a:r>
              <a:rPr lang="es-ES" dirty="0"/>
              <a:t>Concursos</a:t>
            </a:r>
          </a:p>
          <a:p>
            <a:pPr>
              <a:buFont typeface="Wingdings" charset="2"/>
              <a:buChar char="Ø"/>
            </a:pPr>
            <a:r>
              <a:rPr lang="es-ES" dirty="0"/>
              <a:t>Ejecuciones </a:t>
            </a:r>
          </a:p>
          <a:p>
            <a:pPr>
              <a:buFont typeface="Wingdings" charset="2"/>
              <a:buChar char="Ø"/>
            </a:pPr>
            <a:r>
              <a:rPr lang="es-ES" dirty="0"/>
              <a:t>Menor inversión</a:t>
            </a:r>
          </a:p>
          <a:p>
            <a:pPr>
              <a:buFont typeface="Wingdings" charset="2"/>
              <a:buChar char="Ø"/>
            </a:pPr>
            <a:r>
              <a:rPr lang="es-ES" dirty="0"/>
              <a:t>Deterioro de variables económicas</a:t>
            </a:r>
          </a:p>
          <a:p>
            <a:pPr>
              <a:buFont typeface="Wingdings" charset="2"/>
              <a:buChar char="Ø"/>
            </a:pPr>
            <a:r>
              <a:rPr lang="es-ES" dirty="0"/>
              <a:t> Mas Trabajo informal </a:t>
            </a:r>
          </a:p>
          <a:p>
            <a:pPr>
              <a:buFont typeface="Wingdings" charset="2"/>
              <a:buChar char="Ø"/>
            </a:pPr>
            <a:r>
              <a:rPr lang="es-ES" dirty="0"/>
              <a:t>Mayor presión impositiva por merma en la recaudación que provocara mas  Evasión impositiva</a:t>
            </a:r>
          </a:p>
          <a:p>
            <a:pPr>
              <a:buFont typeface="Wingdings" charset="2"/>
              <a:buChar char="Ø"/>
            </a:pPr>
            <a:r>
              <a:rPr lang="es-ES" dirty="0"/>
              <a:t>Mayor endeudamiento fiscal de empresas </a:t>
            </a:r>
          </a:p>
          <a:p>
            <a:pPr>
              <a:buFont typeface="Wingdings" charset="2"/>
              <a:buChar char="Ø"/>
            </a:pPr>
            <a:r>
              <a:rPr lang="es-ES" dirty="0"/>
              <a:t>Desfinanciacion sistema previsional por merma aportes </a:t>
            </a:r>
          </a:p>
          <a:p>
            <a:pPr>
              <a:buFont typeface="Wingdings" charset="2"/>
              <a:buChar char="Ø"/>
            </a:pPr>
            <a:r>
              <a:rPr lang="es-ES" dirty="0"/>
              <a:t>Desfinanciacion sistema Obras Sociales por baja de aportes y consecuente reducción del servicio de salud</a:t>
            </a:r>
          </a:p>
          <a:p>
            <a:pPr>
              <a:buFont typeface="Wingdings" charset="2"/>
              <a:buChar char="Ø"/>
            </a:pPr>
            <a:endParaRPr lang="es-ES" dirty="0"/>
          </a:p>
        </p:txBody>
      </p:sp>
      <p:sp>
        <p:nvSpPr>
          <p:cNvPr id="4" name="Marcador de pie de página 3"/>
          <p:cNvSpPr>
            <a:spLocks noGrp="1"/>
          </p:cNvSpPr>
          <p:nvPr>
            <p:ph type="ftr" sz="quarter" idx="11"/>
          </p:nvPr>
        </p:nvSpPr>
        <p:spPr/>
        <p:txBody>
          <a:bodyPr/>
          <a:lstStyle/>
          <a:p>
            <a:r>
              <a:rPr lang="es-ES"/>
              <a:t>Dr.Ruben Morcecian </a:t>
            </a:r>
          </a:p>
        </p:txBody>
      </p:sp>
    </p:spTree>
    <p:extLst>
      <p:ext uri="{BB962C8B-B14F-4D97-AF65-F5344CB8AC3E}">
        <p14:creationId xmlns:p14="http://schemas.microsoft.com/office/powerpoint/2010/main" val="34938944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457200" y="260483"/>
            <a:ext cx="8229600" cy="6186444"/>
          </a:xfrm>
          <a:solidFill>
            <a:srgbClr val="FCD5B5"/>
          </a:solidFill>
        </p:spPr>
        <p:txBody>
          <a:bodyPr>
            <a:normAutofit fontScale="77500" lnSpcReduction="20000"/>
          </a:bodyPr>
          <a:lstStyle/>
          <a:p>
            <a:pPr marL="0" indent="0">
              <a:buNone/>
            </a:pPr>
            <a:r>
              <a:rPr lang="es-ES" dirty="0"/>
              <a:t>4) </a:t>
            </a:r>
            <a:r>
              <a:rPr lang="es-ES" b="1" u="sng" dirty="0"/>
              <a:t>Efectos a Corto Plazo</a:t>
            </a:r>
          </a:p>
          <a:p>
            <a:pPr>
              <a:buFont typeface="Wingdings" charset="2"/>
              <a:buChar char="Ø"/>
            </a:pPr>
            <a:r>
              <a:rPr lang="es-ES" dirty="0"/>
              <a:t> Mas desempleo</a:t>
            </a:r>
          </a:p>
          <a:p>
            <a:pPr>
              <a:buFont typeface="Wingdings" charset="2"/>
              <a:buChar char="Ø"/>
            </a:pPr>
            <a:r>
              <a:rPr lang="es-ES" dirty="0"/>
              <a:t>Aumento de la oferta de mano de obra ante un mercado reducido</a:t>
            </a:r>
          </a:p>
          <a:p>
            <a:pPr>
              <a:buFont typeface="Wingdings" charset="2"/>
              <a:buChar char="Ø"/>
            </a:pPr>
            <a:r>
              <a:rPr lang="es-ES" dirty="0"/>
              <a:t>Menores salarios e ingresos </a:t>
            </a:r>
          </a:p>
          <a:p>
            <a:pPr>
              <a:buFont typeface="Wingdings" charset="2"/>
              <a:buChar char="Ø"/>
            </a:pPr>
            <a:r>
              <a:rPr lang="es-ES" dirty="0"/>
              <a:t>Aumento de pobreza</a:t>
            </a:r>
          </a:p>
          <a:p>
            <a:pPr>
              <a:buFont typeface="Wingdings" charset="2"/>
              <a:buChar char="Ø"/>
            </a:pPr>
            <a:r>
              <a:rPr lang="es-ES" dirty="0"/>
              <a:t>Incipiente descapitalización  de empresas </a:t>
            </a:r>
          </a:p>
          <a:p>
            <a:pPr>
              <a:buFont typeface="Wingdings" charset="2"/>
              <a:buChar char="Ø"/>
            </a:pPr>
            <a:r>
              <a:rPr lang="es-ES" dirty="0"/>
              <a:t>Mayor costo del sistema de salud por las dificultades en el acceso </a:t>
            </a:r>
          </a:p>
          <a:p>
            <a:pPr>
              <a:buFont typeface="Wingdings" charset="2"/>
              <a:buChar char="Ø"/>
            </a:pPr>
            <a:r>
              <a:rPr lang="es-ES" dirty="0"/>
              <a:t>Aumento y acumulación de deudas comerciales y </a:t>
            </a:r>
            <a:r>
              <a:rPr lang="es-ES" dirty="0" err="1"/>
              <a:t>consumeriles</a:t>
            </a:r>
            <a:r>
              <a:rPr lang="es-ES" dirty="0"/>
              <a:t> </a:t>
            </a:r>
          </a:p>
          <a:p>
            <a:pPr>
              <a:buFont typeface="Wingdings" charset="2"/>
              <a:buChar char="Ø"/>
            </a:pPr>
            <a:r>
              <a:rPr lang="es-ES" dirty="0"/>
              <a:t>Ejecuciones comerciales y de consumo</a:t>
            </a:r>
          </a:p>
          <a:p>
            <a:pPr>
              <a:buFont typeface="Wingdings" charset="2"/>
              <a:buChar char="Ø"/>
            </a:pPr>
            <a:r>
              <a:rPr lang="es-ES" dirty="0"/>
              <a:t>Intentos forzosos de cobro</a:t>
            </a:r>
          </a:p>
          <a:p>
            <a:pPr>
              <a:buFont typeface="Wingdings" charset="2"/>
              <a:buChar char="Ø"/>
            </a:pPr>
            <a:r>
              <a:rPr lang="es-ES" dirty="0"/>
              <a:t> Ruptura relaciones comerciales</a:t>
            </a:r>
          </a:p>
          <a:p>
            <a:pPr>
              <a:buFont typeface="Wingdings" charset="2"/>
              <a:buChar char="Ø"/>
            </a:pPr>
            <a:r>
              <a:rPr lang="es-ES" dirty="0"/>
              <a:t>Medios rápidos para intentar el cobro : pedidos de quiebra</a:t>
            </a:r>
          </a:p>
          <a:p>
            <a:pPr>
              <a:buFont typeface="Wingdings" charset="2"/>
              <a:buChar char="Ø"/>
            </a:pPr>
            <a:r>
              <a:rPr lang="es-ES" dirty="0"/>
              <a:t>Embargos y medidas cautelares varias, </a:t>
            </a:r>
          </a:p>
          <a:p>
            <a:pPr>
              <a:buFont typeface="Wingdings" charset="2"/>
              <a:buChar char="Ø"/>
            </a:pPr>
            <a:endParaRPr lang="es-ES" dirty="0"/>
          </a:p>
          <a:p>
            <a:pPr>
              <a:buFont typeface="Wingdings" charset="2"/>
              <a:buChar char="Ø"/>
            </a:pPr>
            <a:endParaRPr lang="es-ES" dirty="0"/>
          </a:p>
        </p:txBody>
      </p:sp>
      <p:sp>
        <p:nvSpPr>
          <p:cNvPr id="4" name="Marcador de pie de página 3"/>
          <p:cNvSpPr>
            <a:spLocks noGrp="1"/>
          </p:cNvSpPr>
          <p:nvPr>
            <p:ph type="ftr" sz="quarter" idx="11"/>
          </p:nvPr>
        </p:nvSpPr>
        <p:spPr/>
        <p:txBody>
          <a:bodyPr/>
          <a:lstStyle/>
          <a:p>
            <a:r>
              <a:rPr lang="es-ES"/>
              <a:t>Dr.Ruben Morcecian </a:t>
            </a:r>
          </a:p>
        </p:txBody>
      </p:sp>
    </p:spTree>
    <p:extLst>
      <p:ext uri="{BB962C8B-B14F-4D97-AF65-F5344CB8AC3E}">
        <p14:creationId xmlns:p14="http://schemas.microsoft.com/office/powerpoint/2010/main" val="14008794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457199" y="130242"/>
            <a:ext cx="8416123" cy="6577168"/>
          </a:xfrm>
          <a:solidFill>
            <a:srgbClr val="FCD5B5"/>
          </a:solidFill>
        </p:spPr>
        <p:txBody>
          <a:bodyPr>
            <a:normAutofit fontScale="92500" lnSpcReduction="10000"/>
          </a:bodyPr>
          <a:lstStyle/>
          <a:p>
            <a:r>
              <a:rPr lang="es-ES" dirty="0"/>
              <a:t>Que se hizo?</a:t>
            </a:r>
          </a:p>
          <a:p>
            <a:pPr marL="0" indent="0">
              <a:buNone/>
            </a:pPr>
            <a:r>
              <a:rPr lang="es-ES" dirty="0"/>
              <a:t>Poco</a:t>
            </a:r>
            <a:r>
              <a:rPr lang="is-IS" dirty="0"/>
              <a:t>…..de la vasta legislacion de la emergencia ( no confundir emergencia con estado de excepcion...) en materia economica al sector privado no se advierten a la fecha grandes modificaciones o ayudas ,solo</a:t>
            </a:r>
          </a:p>
          <a:p>
            <a:pPr>
              <a:buFont typeface="Wingdings" charset="2"/>
              <a:buChar char="Ø"/>
            </a:pPr>
            <a:r>
              <a:rPr lang="es-ES" dirty="0"/>
              <a:t> Suspensión de multas por cheques rechazados y cierre de cuentas</a:t>
            </a:r>
          </a:p>
          <a:p>
            <a:pPr>
              <a:buFont typeface="Wingdings" charset="2"/>
              <a:buChar char="Ø"/>
            </a:pPr>
            <a:r>
              <a:rPr lang="es-ES" dirty="0"/>
              <a:t>Prorroga para depositar cheques y re deposito de los rechazados </a:t>
            </a:r>
          </a:p>
          <a:p>
            <a:pPr>
              <a:buFont typeface="Wingdings" charset="2"/>
              <a:buChar char="Ø"/>
            </a:pPr>
            <a:r>
              <a:rPr lang="es-ES" dirty="0"/>
              <a:t>Suspensión desalojos y congelamiento alquiler</a:t>
            </a:r>
          </a:p>
          <a:p>
            <a:pPr>
              <a:buFont typeface="Wingdings" charset="2"/>
              <a:buChar char="Ø"/>
            </a:pPr>
            <a:r>
              <a:rPr lang="es-ES" dirty="0"/>
              <a:t>Ingreso familiar emergencia </a:t>
            </a:r>
          </a:p>
          <a:p>
            <a:pPr>
              <a:buFont typeface="Wingdings" charset="2"/>
              <a:buChar char="Ø"/>
            </a:pPr>
            <a:r>
              <a:rPr lang="es-ES" dirty="0"/>
              <a:t>Auxilio crediticio para empresas y pequeños comerciantes para pago de salarios </a:t>
            </a:r>
          </a:p>
          <a:p>
            <a:pPr>
              <a:buFont typeface="Wingdings" charset="2"/>
              <a:buChar char="Ø"/>
            </a:pPr>
            <a:endParaRPr lang="es-ES" dirty="0"/>
          </a:p>
          <a:p>
            <a:pPr>
              <a:buFont typeface="Wingdings" charset="2"/>
              <a:buChar char="Ø"/>
            </a:pPr>
            <a:endParaRPr lang="es-ES" dirty="0"/>
          </a:p>
        </p:txBody>
      </p:sp>
      <p:sp>
        <p:nvSpPr>
          <p:cNvPr id="4" name="Marcador de pie de página 3"/>
          <p:cNvSpPr>
            <a:spLocks noGrp="1"/>
          </p:cNvSpPr>
          <p:nvPr>
            <p:ph type="ftr" sz="quarter" idx="11"/>
          </p:nvPr>
        </p:nvSpPr>
        <p:spPr/>
        <p:txBody>
          <a:bodyPr/>
          <a:lstStyle/>
          <a:p>
            <a:r>
              <a:rPr lang="es-ES"/>
              <a:t>Dr.Ruben Morcecian </a:t>
            </a:r>
          </a:p>
        </p:txBody>
      </p:sp>
    </p:spTree>
    <p:extLst>
      <p:ext uri="{BB962C8B-B14F-4D97-AF65-F5344CB8AC3E}">
        <p14:creationId xmlns:p14="http://schemas.microsoft.com/office/powerpoint/2010/main" val="1007942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457199" y="172479"/>
            <a:ext cx="8686801" cy="6303323"/>
          </a:xfrm>
          <a:solidFill>
            <a:srgbClr val="FCD5B5"/>
          </a:solidFill>
        </p:spPr>
        <p:txBody>
          <a:bodyPr>
            <a:normAutofit fontScale="85000" lnSpcReduction="20000"/>
          </a:bodyPr>
          <a:lstStyle/>
          <a:p>
            <a:pPr marL="0" indent="0">
              <a:spcBef>
                <a:spcPts val="0"/>
              </a:spcBef>
              <a:buNone/>
            </a:pPr>
            <a:r>
              <a:rPr lang="es-ES" b="1" dirty="0"/>
              <a:t>PACTA SUNT SERVANDA O REBUS SIC STANTIBUS</a:t>
            </a:r>
            <a:r>
              <a:rPr lang="es-ES" dirty="0"/>
              <a:t>?</a:t>
            </a:r>
          </a:p>
          <a:p>
            <a:pPr marL="0" indent="0">
              <a:spcBef>
                <a:spcPts val="0"/>
              </a:spcBef>
              <a:buNone/>
            </a:pPr>
            <a:r>
              <a:rPr lang="es-ES" sz="2800" dirty="0"/>
              <a:t>EL Pacta</a:t>
            </a:r>
            <a:r>
              <a:rPr lang="is-IS" sz="2800" dirty="0"/>
              <a:t>…regla tradicional que solo atiende a situaciones de normalidad contractual, de otros tiempos en que no se admitia mas que una rigida interpretacion de los efectos contractuales, salvo...</a:t>
            </a:r>
          </a:p>
          <a:p>
            <a:pPr>
              <a:buFont typeface="Wingdings" charset="2"/>
              <a:buChar char="Ø"/>
            </a:pPr>
            <a:r>
              <a:rPr lang="es-AR" sz="2200" dirty="0"/>
              <a:t> </a:t>
            </a:r>
            <a:r>
              <a:rPr lang="es-AR" sz="2800" dirty="0"/>
              <a:t>Que se haya producido una alteración extraordinaria. Esta alteración requiere una modificación profunda sobre la base del negocio que dio sentido y oportunidad al mismo. Además, el acreedor no debe pretender más de lo que le otorgue su derecho, ni el deudor dar menos </a:t>
            </a:r>
          </a:p>
          <a:p>
            <a:pPr>
              <a:buFont typeface="Wingdings" charset="2"/>
              <a:buChar char="Ø"/>
            </a:pPr>
            <a:r>
              <a:rPr lang="es-AR" sz="2800" dirty="0"/>
              <a:t> Como consecuencia de dicha alteración, debe resultar una desproporción exorbitante y fuera de todo calculo entre las prestaciones convenidas.</a:t>
            </a:r>
          </a:p>
          <a:p>
            <a:pPr>
              <a:buFont typeface="Wingdings" charset="2"/>
              <a:buChar char="Ø"/>
            </a:pPr>
            <a:r>
              <a:rPr lang="es-AR" sz="2800" dirty="0"/>
              <a:t> El desequilibrio que se haya producido por circunstancias sobrevenidas, debió ser realmente imprevisible.</a:t>
            </a:r>
          </a:p>
          <a:p>
            <a:pPr>
              <a:buFont typeface="Wingdings" charset="2"/>
              <a:buChar char="Ø"/>
            </a:pPr>
            <a:r>
              <a:rPr lang="es-AR" sz="2800" dirty="0"/>
              <a:t> Que se carezca de otro medio para subsanar el referido desequilibrio patrimonial producido.</a:t>
            </a:r>
          </a:p>
          <a:p>
            <a:pPr>
              <a:buFont typeface="Wingdings" charset="2"/>
              <a:buChar char="Ø"/>
            </a:pPr>
            <a:r>
              <a:rPr lang="es-AR" sz="2800" dirty="0"/>
              <a:t> Que exista compatibilidad entre su aplicación y las exigencias y  consecuencias de la buena fe que impone el código civil y comercial</a:t>
            </a:r>
          </a:p>
          <a:p>
            <a:pPr>
              <a:buFont typeface="Wingdings" charset="2"/>
              <a:buChar char="Ø"/>
            </a:pPr>
            <a:endParaRPr lang="es-ES" sz="2200" dirty="0"/>
          </a:p>
        </p:txBody>
      </p:sp>
      <p:sp>
        <p:nvSpPr>
          <p:cNvPr id="4" name="Marcador de pie de página 3"/>
          <p:cNvSpPr>
            <a:spLocks noGrp="1"/>
          </p:cNvSpPr>
          <p:nvPr>
            <p:ph type="ftr" sz="quarter" idx="11"/>
          </p:nvPr>
        </p:nvSpPr>
        <p:spPr/>
        <p:txBody>
          <a:bodyPr/>
          <a:lstStyle/>
          <a:p>
            <a:r>
              <a:rPr lang="es-ES"/>
              <a:t>Dr.Ruben Morcecian </a:t>
            </a:r>
          </a:p>
        </p:txBody>
      </p:sp>
    </p:spTree>
    <p:extLst>
      <p:ext uri="{BB962C8B-B14F-4D97-AF65-F5344CB8AC3E}">
        <p14:creationId xmlns:p14="http://schemas.microsoft.com/office/powerpoint/2010/main" val="4936853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457200" y="376318"/>
            <a:ext cx="8229600" cy="5749845"/>
          </a:xfrm>
          <a:solidFill>
            <a:srgbClr val="FCD5B5"/>
          </a:solidFill>
        </p:spPr>
        <p:txBody>
          <a:bodyPr>
            <a:normAutofit fontScale="77500" lnSpcReduction="20000"/>
          </a:bodyPr>
          <a:lstStyle/>
          <a:p>
            <a:pPr marL="0" indent="0">
              <a:buNone/>
            </a:pPr>
            <a:r>
              <a:rPr lang="es-ES_tradnl" dirty="0"/>
              <a:t>REBUS SIC STANTIBUS SE JUSTIFICA POR </a:t>
            </a:r>
          </a:p>
          <a:p>
            <a:pPr>
              <a:buFont typeface="Wingdings" charset="2"/>
              <a:buChar char="Ø"/>
            </a:pPr>
            <a:r>
              <a:rPr lang="es-ES_tradnl" dirty="0"/>
              <a:t> Primacía del bienestar social sobre el individual </a:t>
            </a:r>
          </a:p>
          <a:p>
            <a:pPr>
              <a:buFont typeface="Wingdings" charset="2"/>
              <a:buChar char="Ø"/>
            </a:pPr>
            <a:r>
              <a:rPr lang="es-ES_tradnl" dirty="0"/>
              <a:t> </a:t>
            </a:r>
            <a:r>
              <a:rPr lang="es-AR" dirty="0"/>
              <a:t>Exigencias del</a:t>
            </a:r>
            <a:r>
              <a:rPr lang="es-ES_tradnl" dirty="0"/>
              <a:t>  orden público económico.</a:t>
            </a:r>
          </a:p>
          <a:p>
            <a:pPr>
              <a:buFont typeface="Wingdings" charset="2"/>
              <a:buChar char="Ø"/>
            </a:pPr>
            <a:r>
              <a:rPr lang="es-ES_tradnl" dirty="0"/>
              <a:t> El derecho de la competencia.</a:t>
            </a:r>
          </a:p>
          <a:p>
            <a:pPr>
              <a:buFont typeface="Wingdings" charset="2"/>
              <a:buChar char="Ø"/>
            </a:pPr>
            <a:r>
              <a:rPr lang="es-ES_tradnl" dirty="0"/>
              <a:t> El orden público de protección.</a:t>
            </a:r>
            <a:r>
              <a:rPr lang="es-ES" dirty="0"/>
              <a:t> </a:t>
            </a:r>
          </a:p>
          <a:p>
            <a:pPr marL="0" indent="0">
              <a:buNone/>
            </a:pPr>
            <a:r>
              <a:rPr lang="es-ES" dirty="0"/>
              <a:t>             a través de :</a:t>
            </a:r>
          </a:p>
          <a:p>
            <a:pPr marL="0" indent="0">
              <a:buNone/>
            </a:pPr>
            <a:r>
              <a:rPr lang="es-ES_tradnl" dirty="0"/>
              <a:t>Fundamentos jurídicos y técnicos </a:t>
            </a:r>
            <a:endParaRPr lang="es-AR" dirty="0"/>
          </a:p>
          <a:p>
            <a:pPr>
              <a:buFont typeface="Wingdings" charset="2"/>
              <a:buChar char="ü"/>
            </a:pPr>
            <a:r>
              <a:rPr lang="es-ES_tradnl" dirty="0"/>
              <a:t>  La buena fe. </a:t>
            </a:r>
          </a:p>
          <a:p>
            <a:pPr>
              <a:buFont typeface="Wingdings" charset="2"/>
              <a:buChar char="ü"/>
            </a:pPr>
            <a:r>
              <a:rPr lang="es-ES_tradnl" dirty="0"/>
              <a:t> La equidad. </a:t>
            </a:r>
          </a:p>
          <a:p>
            <a:pPr>
              <a:buFont typeface="Wingdings" charset="2"/>
              <a:buChar char="ü"/>
            </a:pPr>
            <a:r>
              <a:rPr lang="es-ES_tradnl" dirty="0"/>
              <a:t> La causa y el equilibrio contractual. </a:t>
            </a:r>
          </a:p>
          <a:p>
            <a:pPr>
              <a:buFont typeface="Wingdings" charset="2"/>
              <a:buChar char="ü"/>
            </a:pPr>
            <a:r>
              <a:rPr lang="es-AR" dirty="0"/>
              <a:t> La </a:t>
            </a:r>
            <a:r>
              <a:rPr lang="es-ES_tradnl" dirty="0"/>
              <a:t>Imposibilidad de cumplimiento de la prestación. </a:t>
            </a:r>
          </a:p>
          <a:p>
            <a:pPr>
              <a:buFont typeface="Wingdings" charset="2"/>
              <a:buChar char="ü"/>
            </a:pPr>
            <a:r>
              <a:rPr lang="es-ES_tradnl" dirty="0"/>
              <a:t> El error. </a:t>
            </a:r>
          </a:p>
          <a:p>
            <a:pPr>
              <a:buFont typeface="Wingdings" charset="2"/>
              <a:buChar char="ü"/>
            </a:pPr>
            <a:r>
              <a:rPr lang="es-ES_tradnl" dirty="0"/>
              <a:t> La rescisión por lesión. </a:t>
            </a:r>
          </a:p>
          <a:p>
            <a:pPr>
              <a:buFont typeface="Wingdings" charset="2"/>
              <a:buChar char="ü"/>
            </a:pPr>
            <a:r>
              <a:rPr lang="es-ES_tradnl" dirty="0"/>
              <a:t> La fuerza mayor</a:t>
            </a:r>
          </a:p>
          <a:p>
            <a:pPr>
              <a:buFont typeface="Wingdings" charset="2"/>
              <a:buChar char="ü"/>
            </a:pPr>
            <a:r>
              <a:rPr lang="es-ES_tradnl" dirty="0"/>
              <a:t> El caso fortuito. </a:t>
            </a:r>
          </a:p>
          <a:p>
            <a:pPr>
              <a:buFont typeface="Wingdings" charset="2"/>
              <a:buChar char="ü"/>
            </a:pPr>
            <a:endParaRPr lang="es-AR" dirty="0"/>
          </a:p>
        </p:txBody>
      </p:sp>
      <p:sp>
        <p:nvSpPr>
          <p:cNvPr id="4" name="Marcador de pie de página 3"/>
          <p:cNvSpPr>
            <a:spLocks noGrp="1"/>
          </p:cNvSpPr>
          <p:nvPr>
            <p:ph type="ftr" sz="quarter" idx="11"/>
          </p:nvPr>
        </p:nvSpPr>
        <p:spPr/>
        <p:txBody>
          <a:bodyPr/>
          <a:lstStyle/>
          <a:p>
            <a:r>
              <a:rPr lang="es-ES"/>
              <a:t>Dr.Ruben Morcecian </a:t>
            </a:r>
          </a:p>
        </p:txBody>
      </p:sp>
    </p:spTree>
    <p:extLst>
      <p:ext uri="{BB962C8B-B14F-4D97-AF65-F5344CB8AC3E}">
        <p14:creationId xmlns:p14="http://schemas.microsoft.com/office/powerpoint/2010/main" val="13801375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457200" y="501758"/>
            <a:ext cx="8229600" cy="5624406"/>
          </a:xfrm>
          <a:solidFill>
            <a:srgbClr val="FCD5B5"/>
          </a:solidFill>
        </p:spPr>
        <p:txBody>
          <a:bodyPr>
            <a:normAutofit fontScale="92500" lnSpcReduction="20000"/>
          </a:bodyPr>
          <a:lstStyle/>
          <a:p>
            <a:r>
              <a:rPr lang="es-ES_tradnl" dirty="0"/>
              <a:t> Circunstancias imprevisibles y extraordinarias. </a:t>
            </a:r>
            <a:endParaRPr lang="es-AR" dirty="0"/>
          </a:p>
          <a:p>
            <a:r>
              <a:rPr lang="es-ES_tradnl" dirty="0"/>
              <a:t> Excesiva onerosidad – ruptura del equilibrio contractual. </a:t>
            </a:r>
            <a:endParaRPr lang="es-AR" dirty="0"/>
          </a:p>
          <a:p>
            <a:r>
              <a:rPr lang="es-ES_tradnl" dirty="0"/>
              <a:t> Aleas normal del contrato. </a:t>
            </a:r>
            <a:endParaRPr lang="es-AR" dirty="0"/>
          </a:p>
          <a:p>
            <a:r>
              <a:rPr lang="es-ES_tradnl" dirty="0"/>
              <a:t>El reparto del riesgo contractual </a:t>
            </a:r>
            <a:endParaRPr lang="es-AR" dirty="0"/>
          </a:p>
          <a:p>
            <a:r>
              <a:rPr lang="es-ES_tradnl" dirty="0"/>
              <a:t> La voluntad o acuerdo de las partes. </a:t>
            </a:r>
            <a:endParaRPr lang="es-AR" dirty="0"/>
          </a:p>
          <a:p>
            <a:r>
              <a:rPr lang="es-ES_tradnl" dirty="0"/>
              <a:t> La intervención judicial. </a:t>
            </a:r>
            <a:endParaRPr lang="es-AR" dirty="0"/>
          </a:p>
          <a:p>
            <a:r>
              <a:rPr lang="es-ES_tradnl" dirty="0"/>
              <a:t> Análisis económico del contrato.  Efectos </a:t>
            </a:r>
            <a:endParaRPr lang="es-AR" dirty="0"/>
          </a:p>
          <a:p>
            <a:r>
              <a:rPr lang="es-ES_tradnl" dirty="0"/>
              <a:t>La revisión. </a:t>
            </a:r>
            <a:endParaRPr lang="es-AR" dirty="0"/>
          </a:p>
          <a:p>
            <a:r>
              <a:rPr lang="es-ES_tradnl" dirty="0"/>
              <a:t> Adaptación del contrato a las nuevas circunstancias por el juez. </a:t>
            </a:r>
            <a:endParaRPr lang="es-AR" dirty="0"/>
          </a:p>
          <a:p>
            <a:r>
              <a:rPr lang="es-ES_tradnl" dirty="0"/>
              <a:t>La resolución. </a:t>
            </a:r>
            <a:endParaRPr lang="es-ES" dirty="0"/>
          </a:p>
        </p:txBody>
      </p:sp>
      <p:sp>
        <p:nvSpPr>
          <p:cNvPr id="4" name="Marcador de pie de página 3"/>
          <p:cNvSpPr>
            <a:spLocks noGrp="1"/>
          </p:cNvSpPr>
          <p:nvPr>
            <p:ph type="ftr" sz="quarter" idx="11"/>
          </p:nvPr>
        </p:nvSpPr>
        <p:spPr/>
        <p:txBody>
          <a:bodyPr/>
          <a:lstStyle/>
          <a:p>
            <a:r>
              <a:rPr lang="es-ES"/>
              <a:t>Dr.Ruben Morcecian </a:t>
            </a:r>
          </a:p>
        </p:txBody>
      </p:sp>
    </p:spTree>
    <p:extLst>
      <p:ext uri="{BB962C8B-B14F-4D97-AF65-F5344CB8AC3E}">
        <p14:creationId xmlns:p14="http://schemas.microsoft.com/office/powerpoint/2010/main" val="47062820"/>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945</TotalTime>
  <Words>2399</Words>
  <Application>Microsoft Office PowerPoint</Application>
  <PresentationFormat>Presentación en pantalla (4:3)</PresentationFormat>
  <Paragraphs>207</Paragraphs>
  <Slides>21</Slides>
  <Notes>0</Notes>
  <HiddenSlides>0</HiddenSlides>
  <MMClips>0</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21</vt:i4>
      </vt:variant>
    </vt:vector>
  </HeadingPairs>
  <TitlesOfParts>
    <vt:vector size="27" baseType="lpstr">
      <vt:lpstr>Arial</vt:lpstr>
      <vt:lpstr>Calibri</vt:lpstr>
      <vt:lpstr>Constantia</vt:lpstr>
      <vt:lpstr>Wingdings</vt:lpstr>
      <vt:lpstr>Wingdings 2</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Ruben Morcecian</dc:creator>
  <cp:lastModifiedBy>Ruben Morcecian</cp:lastModifiedBy>
  <cp:revision>30</cp:revision>
  <dcterms:created xsi:type="dcterms:W3CDTF">2020-04-22T05:12:51Z</dcterms:created>
  <dcterms:modified xsi:type="dcterms:W3CDTF">2021-05-21T19:53:36Z</dcterms:modified>
</cp:coreProperties>
</file>